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notesMasterIdLst>
    <p:notesMasterId r:id="rId27"/>
  </p:notesMasterIdLst>
  <p:sldSz cx="14630400" cy="8229600"/>
  <p:notesSz cx="8229600" cy="14630400"/>
  <p:embeddedFontLst>
    <p:embeddedFont>
      <p:font typeface="Platypi Medium"/>
      <p:regular r:id="rId32"/>
    </p:embeddedFont>
    <p:embeddedFont>
      <p:font typeface="Platypi Medium"/>
      <p:regular r:id="rId33"/>
    </p:embeddedFont>
    <p:embeddedFont>
      <p:font typeface="Platypi Medium"/>
      <p:regular r:id="rId34"/>
    </p:embeddedFont>
    <p:embeddedFont>
      <p:font typeface="Platypi Medium"/>
      <p:regular r:id="rId3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32" Type="http://schemas.openxmlformats.org/officeDocument/2006/relationships/font" Target="fonts/font1.fntdata"/><Relationship Id="rId33" Type="http://schemas.openxmlformats.org/officeDocument/2006/relationships/font" Target="fonts/font2.fntdata"/><Relationship Id="rId34" Type="http://schemas.openxmlformats.org/officeDocument/2006/relationships/font" Target="fonts/font3.fntdata"/><Relationship Id="rId35" Type="http://schemas.openxmlformats.org/officeDocument/2006/relationships/font" Target="fonts/font4.fntdata"/></Relationships>
</file>

<file path=ppt/media/>
</file>

<file path=ppt/media/image-1-1.png>
</file>

<file path=ppt/media/image-1-2.png>
</file>

<file path=ppt/media/image-10-1.png>
</file>

<file path=ppt/media/image-10-2.png>
</file>

<file path=ppt/media/image-10-3.png>
</file>

<file path=ppt/media/image-10-4.png>
</file>

<file path=ppt/media/image-11-1.png>
</file>

<file path=ppt/media/image-11-2.png>
</file>

<file path=ppt/media/image-11-3.png>
</file>

<file path=ppt/media/image-11-4.png>
</file>

<file path=ppt/media/image-12-1.png>
</file>

<file path=ppt/media/image-13-1.png>
</file>

<file path=ppt/media/image-13-2.png>
</file>

<file path=ppt/media/image-13-3.png>
</file>

<file path=ppt/media/image-13-4.png>
</file>

<file path=ppt/media/image-13-5.png>
</file>

<file path=ppt/media/image-15-1.png>
</file>

<file path=ppt/media/image-16-1.png>
</file>

<file path=ppt/media/image-16-2.png>
</file>

<file path=ppt/media/image-16-3.png>
</file>

<file path=ppt/media/image-17-1.png>
</file>

<file path=ppt/media/image-17-2.png>
</file>

<file path=ppt/media/image-17-3.png>
</file>

<file path=ppt/media/image-17-4.png>
</file>

<file path=ppt/media/image-18-1.png>
</file>

<file path=ppt/media/image-2-1.png>
</file>

<file path=ppt/media/image-4-1.png>
</file>

<file path=ppt/media/image-4-2.png>
</file>

<file path=ppt/media/image-4-3.png>
</file>

<file path=ppt/media/image-4-4.png>
</file>

<file path=ppt/media/image-5-1.png>
</file>

<file path=ppt/media/image-6-1.png>
</file>

<file path=ppt/media/image-7-1.png>
</file>

<file path=ppt/media/image-8-1.png>
</file>

<file path=ppt/media/image-8-2.png>
</file>

<file path=ppt/media/image-8-3.png>
</file>

<file path=ppt/media/image-8-4.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slideLayout" Target="../slideLayouts/slideLayout12.xml"/><Relationship Id="rId6"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4" Type="http://schemas.openxmlformats.org/officeDocument/2006/relationships/image" Target="../media/image-13-4.png"/><Relationship Id="rId5" Type="http://schemas.openxmlformats.org/officeDocument/2006/relationships/image" Target="../media/image-13-5.png"/><Relationship Id="rId6" Type="http://schemas.openxmlformats.org/officeDocument/2006/relationships/slideLayout" Target="../slideLayouts/slideLayout14.xml"/><Relationship Id="rId7"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image" Target="../media/image-16-3.png"/><Relationship Id="rId4" Type="http://schemas.openxmlformats.org/officeDocument/2006/relationships/slideLayout" Target="../slideLayouts/slideLayout17.xml"/><Relationship Id="rId5"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image" Target="../media/image-17-3.png"/><Relationship Id="rId4" Type="http://schemas.openxmlformats.org/officeDocument/2006/relationships/image" Target="../media/image-17-4.png"/><Relationship Id="rId5" Type="http://schemas.openxmlformats.org/officeDocument/2006/relationships/slideLayout" Target="../slideLayouts/slideLayout18.xml"/><Relationship Id="rId6"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slideLayout" Target="../slideLayouts/slideLayout19.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3172"/>
          </a:xfrm>
          <a:prstGeom prst="rect">
            <a:avLst/>
          </a:prstGeom>
        </p:spPr>
      </p:pic>
      <p:sp>
        <p:nvSpPr>
          <p:cNvPr id="3" name="Text 0"/>
          <p:cNvSpPr/>
          <p:nvPr/>
        </p:nvSpPr>
        <p:spPr>
          <a:xfrm>
            <a:off x="6280190" y="623768"/>
            <a:ext cx="7556421" cy="2835116"/>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Teknofest Havacılıkta Yapay Zeka Yarışması: Proje Geliştirme Süreci İçin Yol Haritası</a:t>
            </a:r>
            <a:endParaRPr lang="en-US" sz="4450" dirty="0"/>
          </a:p>
        </p:txBody>
      </p:sp>
      <p:sp>
        <p:nvSpPr>
          <p:cNvPr id="4" name="Text 1"/>
          <p:cNvSpPr/>
          <p:nvPr/>
        </p:nvSpPr>
        <p:spPr>
          <a:xfrm>
            <a:off x="6280190" y="3799046"/>
            <a:ext cx="7556421" cy="217741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Teknofest, Türkiye'nin en prestijli teknoloji yarışmalarından biridir ve her yıl farklı alanlarda teknoloji geliştirmeye yönelik projeler sunulmaktadır. Havacılıkta Yapay Zeka Yarışması, özellikle yapay zeka ve bilgisayarla görme tekniklerinin havacılık alanında kullanıldığı projelere odaklanmaktadır. Bu yarışma, katılımcıların karmaşık teknolojik sorunlara yenilikçi çözümler geliştirmelerini teşvik eder.</a:t>
            </a:r>
            <a:endParaRPr lang="en-US" sz="1750" dirty="0"/>
          </a:p>
        </p:txBody>
      </p:sp>
      <p:sp>
        <p:nvSpPr>
          <p:cNvPr id="5" name="Text 2"/>
          <p:cNvSpPr/>
          <p:nvPr/>
        </p:nvSpPr>
        <p:spPr>
          <a:xfrm>
            <a:off x="6280190" y="6231612"/>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Bir takımın bu yarışmaya katılmayı hedeflemesi durumunda, aşağıdaki adımlar, başarılı bir proje geliştirme süreci için izlenebilir:</a:t>
            </a:r>
            <a:endParaRPr lang="en-US" sz="1750" dirty="0"/>
          </a:p>
        </p:txBody>
      </p:sp>
      <p:sp>
        <p:nvSpPr>
          <p:cNvPr id="6" name="Shape 3"/>
          <p:cNvSpPr/>
          <p:nvPr/>
        </p:nvSpPr>
        <p:spPr>
          <a:xfrm>
            <a:off x="6280190" y="7229475"/>
            <a:ext cx="362903" cy="362903"/>
          </a:xfrm>
          <a:prstGeom prst="roundRect">
            <a:avLst>
              <a:gd name="adj" fmla="val 25194296"/>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6287810" y="7237095"/>
            <a:ext cx="347663" cy="347663"/>
          </a:xfrm>
          <a:prstGeom prst="rect">
            <a:avLst/>
          </a:prstGeom>
        </p:spPr>
      </p:pic>
      <p:sp>
        <p:nvSpPr>
          <p:cNvPr id="8" name="Text 4"/>
          <p:cNvSpPr/>
          <p:nvPr/>
        </p:nvSpPr>
        <p:spPr>
          <a:xfrm>
            <a:off x="6756440" y="7212568"/>
            <a:ext cx="2300764" cy="396835"/>
          </a:xfrm>
          <a:prstGeom prst="rect">
            <a:avLst/>
          </a:prstGeom>
          <a:noFill/>
          <a:ln/>
        </p:spPr>
        <p:txBody>
          <a:bodyPr wrap="none" lIns="0" tIns="0" rIns="0" bIns="0" rtlCol="0" anchor="t"/>
          <a:lstStyle/>
          <a:p>
            <a:pPr algn="l" indent="0" marL="0">
              <a:lnSpc>
                <a:spcPts val="3100"/>
              </a:lnSpc>
              <a:buNone/>
            </a:pPr>
            <a:r>
              <a:rPr lang="en-US" sz="2200" b="1" dirty="0">
                <a:solidFill>
                  <a:srgbClr val="504C49"/>
                </a:solidFill>
                <a:latin typeface="Source Serif Pro Bold" pitchFamily="34" charset="0"/>
                <a:ea typeface="Source Serif Pro Bold" pitchFamily="34" charset="-122"/>
                <a:cs typeface="Source Serif Pro Bold" pitchFamily="34" charset="-120"/>
              </a:rPr>
              <a:t>by EMRE Akpınar</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75216" y="610314"/>
            <a:ext cx="10547985" cy="692110"/>
          </a:xfrm>
          <a:prstGeom prst="rect">
            <a:avLst/>
          </a:prstGeom>
          <a:noFill/>
          <a:ln/>
        </p:spPr>
        <p:txBody>
          <a:bodyPr wrap="none" lIns="0" tIns="0" rIns="0" bIns="0" rtlCol="0" anchor="t"/>
          <a:lstStyle/>
          <a:p>
            <a:pPr indent="0" marL="0">
              <a:lnSpc>
                <a:spcPts val="5450"/>
              </a:lnSpc>
              <a:buNone/>
            </a:pPr>
            <a:r>
              <a:rPr lang="en-US" sz="4350" dirty="0">
                <a:solidFill>
                  <a:srgbClr val="201B18"/>
                </a:solidFill>
                <a:latin typeface="Platypi Medium" pitchFamily="34" charset="0"/>
                <a:ea typeface="Platypi Medium" pitchFamily="34" charset="-122"/>
                <a:cs typeface="Platypi Medium" pitchFamily="34" charset="-120"/>
              </a:rPr>
              <a:t>Modelin Geliştirilmesi ve Eğitim Süreci</a:t>
            </a:r>
            <a:endParaRPr lang="en-US" sz="4350" dirty="0"/>
          </a:p>
        </p:txBody>
      </p:sp>
      <p:pic>
        <p:nvPicPr>
          <p:cNvPr id="3" name="Image 0" descr="preencoded.png">    </p:cNvPr>
          <p:cNvPicPr>
            <a:picLocks noChangeAspect="1"/>
          </p:cNvPicPr>
          <p:nvPr/>
        </p:nvPicPr>
        <p:blipFill>
          <a:blip r:embed="rId1"/>
          <a:stretch>
            <a:fillRect/>
          </a:stretch>
        </p:blipFill>
        <p:spPr>
          <a:xfrm>
            <a:off x="3235881" y="1745337"/>
            <a:ext cx="1618536" cy="1276112"/>
          </a:xfrm>
          <a:prstGeom prst="rect">
            <a:avLst/>
          </a:prstGeom>
        </p:spPr>
      </p:pic>
      <p:sp>
        <p:nvSpPr>
          <p:cNvPr id="4" name="Text 1"/>
          <p:cNvSpPr/>
          <p:nvPr/>
        </p:nvSpPr>
        <p:spPr>
          <a:xfrm>
            <a:off x="3889296" y="2346841"/>
            <a:ext cx="311468" cy="389334"/>
          </a:xfrm>
          <a:prstGeom prst="rect">
            <a:avLst/>
          </a:prstGeom>
          <a:noFill/>
          <a:ln/>
        </p:spPr>
        <p:txBody>
          <a:bodyPr wrap="none" lIns="0" tIns="0" rIns="0" bIns="0" rtlCol="0" anchor="t"/>
          <a:lstStyle/>
          <a:p>
            <a:pPr algn="ctr" indent="0" marL="0">
              <a:lnSpc>
                <a:spcPts val="3900"/>
              </a:lnSpc>
              <a:buNone/>
            </a:pPr>
            <a:r>
              <a:rPr lang="en-US" sz="2450" dirty="0">
                <a:solidFill>
                  <a:srgbClr val="504C49"/>
                </a:solidFill>
                <a:latin typeface="Platypi Medium" pitchFamily="34" charset="0"/>
                <a:ea typeface="Platypi Medium" pitchFamily="34" charset="-122"/>
                <a:cs typeface="Platypi Medium" pitchFamily="34" charset="-120"/>
              </a:rPr>
              <a:t>1</a:t>
            </a:r>
            <a:endParaRPr lang="en-US" sz="2450" dirty="0"/>
          </a:p>
        </p:txBody>
      </p:sp>
      <p:sp>
        <p:nvSpPr>
          <p:cNvPr id="5" name="Text 2"/>
          <p:cNvSpPr/>
          <p:nvPr/>
        </p:nvSpPr>
        <p:spPr>
          <a:xfrm>
            <a:off x="5075873" y="1966793"/>
            <a:ext cx="2768679" cy="345996"/>
          </a:xfrm>
          <a:prstGeom prst="rect">
            <a:avLst/>
          </a:prstGeom>
          <a:noFill/>
          <a:ln/>
        </p:spPr>
        <p:txBody>
          <a:bodyPr wrap="none" lIns="0" tIns="0" rIns="0" bIns="0" rtlCol="0" anchor="t"/>
          <a:lstStyle/>
          <a:p>
            <a:pPr algn="l" indent="0" marL="0">
              <a:lnSpc>
                <a:spcPts val="2700"/>
              </a:lnSpc>
              <a:buNone/>
            </a:pPr>
            <a:r>
              <a:rPr lang="en-US" sz="2150" dirty="0">
                <a:solidFill>
                  <a:srgbClr val="504C49"/>
                </a:solidFill>
                <a:latin typeface="Platypi Medium" pitchFamily="34" charset="0"/>
                <a:ea typeface="Platypi Medium" pitchFamily="34" charset="-122"/>
                <a:cs typeface="Platypi Medium" pitchFamily="34" charset="-120"/>
              </a:rPr>
              <a:t>Başarılı Model</a:t>
            </a:r>
            <a:endParaRPr lang="en-US" sz="2150" dirty="0"/>
          </a:p>
        </p:txBody>
      </p:sp>
      <p:sp>
        <p:nvSpPr>
          <p:cNvPr id="6" name="Text 3"/>
          <p:cNvSpPr/>
          <p:nvPr/>
        </p:nvSpPr>
        <p:spPr>
          <a:xfrm>
            <a:off x="5075873" y="2445663"/>
            <a:ext cx="3714750" cy="354330"/>
          </a:xfrm>
          <a:prstGeom prst="rect">
            <a:avLst/>
          </a:prstGeom>
          <a:noFill/>
          <a:ln/>
        </p:spPr>
        <p:txBody>
          <a:bodyPr wrap="none" lIns="0" tIns="0" rIns="0" bIns="0" rtlCol="0" anchor="t"/>
          <a:lstStyle/>
          <a:p>
            <a:pPr algn="l" indent="0" marL="0">
              <a:lnSpc>
                <a:spcPts val="2750"/>
              </a:lnSpc>
              <a:buNone/>
            </a:pPr>
            <a:r>
              <a:rPr lang="en-US" sz="1700" dirty="0">
                <a:solidFill>
                  <a:srgbClr val="504C49"/>
                </a:solidFill>
                <a:latin typeface="Source Serif Pro" pitchFamily="34" charset="0"/>
                <a:ea typeface="Source Serif Pro" pitchFamily="34" charset="-122"/>
                <a:cs typeface="Source Serif Pro" pitchFamily="34" charset="-120"/>
              </a:rPr>
              <a:t>Doğru sonuçlar veren eğitilmiş model</a:t>
            </a:r>
            <a:endParaRPr lang="en-US" sz="1700" dirty="0"/>
          </a:p>
        </p:txBody>
      </p:sp>
      <p:sp>
        <p:nvSpPr>
          <p:cNvPr id="7" name="Shape 4"/>
          <p:cNvSpPr/>
          <p:nvPr/>
        </p:nvSpPr>
        <p:spPr>
          <a:xfrm>
            <a:off x="4909780" y="3033832"/>
            <a:ext cx="8890040" cy="15240"/>
          </a:xfrm>
          <a:prstGeom prst="roundRect">
            <a:avLst>
              <a:gd name="adj" fmla="val 218008"/>
            </a:avLst>
          </a:prstGeom>
          <a:solidFill>
            <a:srgbClr val="D8D4D4"/>
          </a:solidFill>
          <a:ln/>
        </p:spPr>
      </p:sp>
      <p:pic>
        <p:nvPicPr>
          <p:cNvPr id="8" name="Image 1" descr="preencoded.png">    </p:cNvPr>
          <p:cNvPicPr>
            <a:picLocks noChangeAspect="1"/>
          </p:cNvPicPr>
          <p:nvPr/>
        </p:nvPicPr>
        <p:blipFill>
          <a:blip r:embed="rId2"/>
          <a:stretch>
            <a:fillRect/>
          </a:stretch>
        </p:blipFill>
        <p:spPr>
          <a:xfrm>
            <a:off x="2426494" y="3076813"/>
            <a:ext cx="3237190" cy="1276112"/>
          </a:xfrm>
          <a:prstGeom prst="rect">
            <a:avLst/>
          </a:prstGeom>
        </p:spPr>
      </p:pic>
      <p:sp>
        <p:nvSpPr>
          <p:cNvPr id="9" name="Text 5"/>
          <p:cNvSpPr/>
          <p:nvPr/>
        </p:nvSpPr>
        <p:spPr>
          <a:xfrm>
            <a:off x="3889296" y="3520202"/>
            <a:ext cx="311468" cy="389334"/>
          </a:xfrm>
          <a:prstGeom prst="rect">
            <a:avLst/>
          </a:prstGeom>
          <a:noFill/>
          <a:ln/>
        </p:spPr>
        <p:txBody>
          <a:bodyPr wrap="none" lIns="0" tIns="0" rIns="0" bIns="0" rtlCol="0" anchor="t"/>
          <a:lstStyle/>
          <a:p>
            <a:pPr algn="ctr" indent="0" marL="0">
              <a:lnSpc>
                <a:spcPts val="3900"/>
              </a:lnSpc>
              <a:buNone/>
            </a:pPr>
            <a:r>
              <a:rPr lang="en-US" sz="2450" dirty="0">
                <a:solidFill>
                  <a:srgbClr val="504C49"/>
                </a:solidFill>
                <a:latin typeface="Platypi Medium" pitchFamily="34" charset="0"/>
                <a:ea typeface="Platypi Medium" pitchFamily="34" charset="-122"/>
                <a:cs typeface="Platypi Medium" pitchFamily="34" charset="-120"/>
              </a:rPr>
              <a:t>2</a:t>
            </a:r>
            <a:endParaRPr lang="en-US" sz="2450" dirty="0"/>
          </a:p>
        </p:txBody>
      </p:sp>
      <p:sp>
        <p:nvSpPr>
          <p:cNvPr id="10" name="Text 6"/>
          <p:cNvSpPr/>
          <p:nvPr/>
        </p:nvSpPr>
        <p:spPr>
          <a:xfrm>
            <a:off x="5885140" y="3298269"/>
            <a:ext cx="2768679" cy="345996"/>
          </a:xfrm>
          <a:prstGeom prst="rect">
            <a:avLst/>
          </a:prstGeom>
          <a:noFill/>
          <a:ln/>
        </p:spPr>
        <p:txBody>
          <a:bodyPr wrap="none" lIns="0" tIns="0" rIns="0" bIns="0" rtlCol="0" anchor="t"/>
          <a:lstStyle/>
          <a:p>
            <a:pPr algn="l" indent="0" marL="0">
              <a:lnSpc>
                <a:spcPts val="2700"/>
              </a:lnSpc>
              <a:buNone/>
            </a:pPr>
            <a:r>
              <a:rPr lang="en-US" sz="2150" dirty="0">
                <a:solidFill>
                  <a:srgbClr val="504C49"/>
                </a:solidFill>
                <a:latin typeface="Platypi Medium" pitchFamily="34" charset="0"/>
                <a:ea typeface="Platypi Medium" pitchFamily="34" charset="-122"/>
                <a:cs typeface="Platypi Medium" pitchFamily="34" charset="-120"/>
              </a:rPr>
              <a:t>Optimizasyon</a:t>
            </a:r>
            <a:endParaRPr lang="en-US" sz="2150" dirty="0"/>
          </a:p>
        </p:txBody>
      </p:sp>
      <p:sp>
        <p:nvSpPr>
          <p:cNvPr id="11" name="Text 7"/>
          <p:cNvSpPr/>
          <p:nvPr/>
        </p:nvSpPr>
        <p:spPr>
          <a:xfrm>
            <a:off x="5885140" y="3777139"/>
            <a:ext cx="4123968" cy="354330"/>
          </a:xfrm>
          <a:prstGeom prst="rect">
            <a:avLst/>
          </a:prstGeom>
          <a:noFill/>
          <a:ln/>
        </p:spPr>
        <p:txBody>
          <a:bodyPr wrap="none" lIns="0" tIns="0" rIns="0" bIns="0" rtlCol="0" anchor="t"/>
          <a:lstStyle/>
          <a:p>
            <a:pPr algn="l" indent="0" marL="0">
              <a:lnSpc>
                <a:spcPts val="2750"/>
              </a:lnSpc>
              <a:buNone/>
            </a:pPr>
            <a:r>
              <a:rPr lang="en-US" sz="1700" dirty="0">
                <a:solidFill>
                  <a:srgbClr val="504C49"/>
                </a:solidFill>
                <a:latin typeface="Source Serif Pro" pitchFamily="34" charset="0"/>
                <a:ea typeface="Source Serif Pro" pitchFamily="34" charset="-122"/>
                <a:cs typeface="Source Serif Pro" pitchFamily="34" charset="-120"/>
              </a:rPr>
              <a:t>Hiperparametre ayarlamaları ve ince ayar</a:t>
            </a:r>
            <a:endParaRPr lang="en-US" sz="1700" dirty="0"/>
          </a:p>
        </p:txBody>
      </p:sp>
      <p:sp>
        <p:nvSpPr>
          <p:cNvPr id="12" name="Shape 8"/>
          <p:cNvSpPr/>
          <p:nvPr/>
        </p:nvSpPr>
        <p:spPr>
          <a:xfrm>
            <a:off x="5719048" y="4365308"/>
            <a:ext cx="8080772" cy="15240"/>
          </a:xfrm>
          <a:prstGeom prst="roundRect">
            <a:avLst>
              <a:gd name="adj" fmla="val 218008"/>
            </a:avLst>
          </a:prstGeom>
          <a:solidFill>
            <a:srgbClr val="D8D4D4"/>
          </a:solidFill>
          <a:ln/>
        </p:spPr>
      </p:sp>
      <p:pic>
        <p:nvPicPr>
          <p:cNvPr id="13" name="Image 2" descr="preencoded.png">    </p:cNvPr>
          <p:cNvPicPr>
            <a:picLocks noChangeAspect="1"/>
          </p:cNvPicPr>
          <p:nvPr/>
        </p:nvPicPr>
        <p:blipFill>
          <a:blip r:embed="rId3"/>
          <a:stretch>
            <a:fillRect/>
          </a:stretch>
        </p:blipFill>
        <p:spPr>
          <a:xfrm>
            <a:off x="1617226" y="4408289"/>
            <a:ext cx="4855845" cy="1276112"/>
          </a:xfrm>
          <a:prstGeom prst="rect">
            <a:avLst/>
          </a:prstGeom>
        </p:spPr>
      </p:pic>
      <p:sp>
        <p:nvSpPr>
          <p:cNvPr id="14" name="Text 9"/>
          <p:cNvSpPr/>
          <p:nvPr/>
        </p:nvSpPr>
        <p:spPr>
          <a:xfrm>
            <a:off x="3889296" y="4851678"/>
            <a:ext cx="311468" cy="389334"/>
          </a:xfrm>
          <a:prstGeom prst="rect">
            <a:avLst/>
          </a:prstGeom>
          <a:noFill/>
          <a:ln/>
        </p:spPr>
        <p:txBody>
          <a:bodyPr wrap="none" lIns="0" tIns="0" rIns="0" bIns="0" rtlCol="0" anchor="t"/>
          <a:lstStyle/>
          <a:p>
            <a:pPr algn="ctr" indent="0" marL="0">
              <a:lnSpc>
                <a:spcPts val="3900"/>
              </a:lnSpc>
              <a:buNone/>
            </a:pPr>
            <a:r>
              <a:rPr lang="en-US" sz="2450" dirty="0">
                <a:solidFill>
                  <a:srgbClr val="504C49"/>
                </a:solidFill>
                <a:latin typeface="Platypi Medium" pitchFamily="34" charset="0"/>
                <a:ea typeface="Platypi Medium" pitchFamily="34" charset="-122"/>
                <a:cs typeface="Platypi Medium" pitchFamily="34" charset="-120"/>
              </a:rPr>
              <a:t>3</a:t>
            </a:r>
            <a:endParaRPr lang="en-US" sz="2450" dirty="0"/>
          </a:p>
        </p:txBody>
      </p:sp>
      <p:sp>
        <p:nvSpPr>
          <p:cNvPr id="15" name="Text 10"/>
          <p:cNvSpPr/>
          <p:nvPr/>
        </p:nvSpPr>
        <p:spPr>
          <a:xfrm>
            <a:off x="6694527" y="4629745"/>
            <a:ext cx="2768679" cy="345996"/>
          </a:xfrm>
          <a:prstGeom prst="rect">
            <a:avLst/>
          </a:prstGeom>
          <a:noFill/>
          <a:ln/>
        </p:spPr>
        <p:txBody>
          <a:bodyPr wrap="none" lIns="0" tIns="0" rIns="0" bIns="0" rtlCol="0" anchor="t"/>
          <a:lstStyle/>
          <a:p>
            <a:pPr algn="l" indent="0" marL="0">
              <a:lnSpc>
                <a:spcPts val="2700"/>
              </a:lnSpc>
              <a:buNone/>
            </a:pPr>
            <a:r>
              <a:rPr lang="en-US" sz="2150" dirty="0">
                <a:solidFill>
                  <a:srgbClr val="504C49"/>
                </a:solidFill>
                <a:latin typeface="Platypi Medium" pitchFamily="34" charset="0"/>
                <a:ea typeface="Platypi Medium" pitchFamily="34" charset="-122"/>
                <a:cs typeface="Platypi Medium" pitchFamily="34" charset="-120"/>
              </a:rPr>
              <a:t>Eğitim Teknikleri</a:t>
            </a:r>
            <a:endParaRPr lang="en-US" sz="2150" dirty="0"/>
          </a:p>
        </p:txBody>
      </p:sp>
      <p:sp>
        <p:nvSpPr>
          <p:cNvPr id="16" name="Text 11"/>
          <p:cNvSpPr/>
          <p:nvPr/>
        </p:nvSpPr>
        <p:spPr>
          <a:xfrm>
            <a:off x="6694527" y="5108615"/>
            <a:ext cx="3379470" cy="354330"/>
          </a:xfrm>
          <a:prstGeom prst="rect">
            <a:avLst/>
          </a:prstGeom>
          <a:noFill/>
          <a:ln/>
        </p:spPr>
        <p:txBody>
          <a:bodyPr wrap="none" lIns="0" tIns="0" rIns="0" bIns="0" rtlCol="0" anchor="t"/>
          <a:lstStyle/>
          <a:p>
            <a:pPr algn="l" indent="0" marL="0">
              <a:lnSpc>
                <a:spcPts val="2750"/>
              </a:lnSpc>
              <a:buNone/>
            </a:pPr>
            <a:r>
              <a:rPr lang="en-US" sz="1700" dirty="0">
                <a:solidFill>
                  <a:srgbClr val="504C49"/>
                </a:solidFill>
                <a:latin typeface="Source Serif Pro" pitchFamily="34" charset="0"/>
                <a:ea typeface="Source Serif Pro" pitchFamily="34" charset="-122"/>
                <a:cs typeface="Source Serif Pro" pitchFamily="34" charset="-120"/>
              </a:rPr>
              <a:t>Veri artırma ve overfitting önleme</a:t>
            </a:r>
            <a:endParaRPr lang="en-US" sz="1700" dirty="0"/>
          </a:p>
        </p:txBody>
      </p:sp>
      <p:sp>
        <p:nvSpPr>
          <p:cNvPr id="17" name="Shape 12"/>
          <p:cNvSpPr/>
          <p:nvPr/>
        </p:nvSpPr>
        <p:spPr>
          <a:xfrm>
            <a:off x="6528435" y="5696783"/>
            <a:ext cx="7271385" cy="15240"/>
          </a:xfrm>
          <a:prstGeom prst="roundRect">
            <a:avLst>
              <a:gd name="adj" fmla="val 218008"/>
            </a:avLst>
          </a:prstGeom>
          <a:solidFill>
            <a:srgbClr val="D8D4D4"/>
          </a:solidFill>
          <a:ln/>
        </p:spPr>
      </p:sp>
      <p:pic>
        <p:nvPicPr>
          <p:cNvPr id="18" name="Image 3" descr="preencoded.png">    </p:cNvPr>
          <p:cNvPicPr>
            <a:picLocks noChangeAspect="1"/>
          </p:cNvPicPr>
          <p:nvPr/>
        </p:nvPicPr>
        <p:blipFill>
          <a:blip r:embed="rId4"/>
          <a:stretch>
            <a:fillRect/>
          </a:stretch>
        </p:blipFill>
        <p:spPr>
          <a:xfrm>
            <a:off x="807839" y="5739765"/>
            <a:ext cx="6474500" cy="1276112"/>
          </a:xfrm>
          <a:prstGeom prst="rect">
            <a:avLst/>
          </a:prstGeom>
        </p:spPr>
      </p:pic>
      <p:sp>
        <p:nvSpPr>
          <p:cNvPr id="19" name="Text 13"/>
          <p:cNvSpPr/>
          <p:nvPr/>
        </p:nvSpPr>
        <p:spPr>
          <a:xfrm>
            <a:off x="3889296" y="6183154"/>
            <a:ext cx="311468" cy="389334"/>
          </a:xfrm>
          <a:prstGeom prst="rect">
            <a:avLst/>
          </a:prstGeom>
          <a:noFill/>
          <a:ln/>
        </p:spPr>
        <p:txBody>
          <a:bodyPr wrap="none" lIns="0" tIns="0" rIns="0" bIns="0" rtlCol="0" anchor="t"/>
          <a:lstStyle/>
          <a:p>
            <a:pPr algn="ctr" indent="0" marL="0">
              <a:lnSpc>
                <a:spcPts val="3900"/>
              </a:lnSpc>
              <a:buNone/>
            </a:pPr>
            <a:r>
              <a:rPr lang="en-US" sz="2450" dirty="0">
                <a:solidFill>
                  <a:srgbClr val="504C49"/>
                </a:solidFill>
                <a:latin typeface="Platypi Medium" pitchFamily="34" charset="0"/>
                <a:ea typeface="Platypi Medium" pitchFamily="34" charset="-122"/>
                <a:cs typeface="Platypi Medium" pitchFamily="34" charset="-120"/>
              </a:rPr>
              <a:t>4</a:t>
            </a:r>
            <a:endParaRPr lang="en-US" sz="2450" dirty="0"/>
          </a:p>
        </p:txBody>
      </p:sp>
      <p:sp>
        <p:nvSpPr>
          <p:cNvPr id="20" name="Text 14"/>
          <p:cNvSpPr/>
          <p:nvPr/>
        </p:nvSpPr>
        <p:spPr>
          <a:xfrm>
            <a:off x="7503795" y="5961221"/>
            <a:ext cx="2444472" cy="345996"/>
          </a:xfrm>
          <a:prstGeom prst="rect">
            <a:avLst/>
          </a:prstGeom>
          <a:noFill/>
          <a:ln/>
        </p:spPr>
        <p:txBody>
          <a:bodyPr wrap="none" lIns="0" tIns="0" rIns="0" bIns="0" rtlCol="0" anchor="t"/>
          <a:lstStyle/>
          <a:p>
            <a:pPr algn="l" indent="0" marL="0">
              <a:lnSpc>
                <a:spcPts val="2700"/>
              </a:lnSpc>
              <a:buNone/>
            </a:pPr>
            <a:r>
              <a:rPr lang="en-US" sz="2150" dirty="0">
                <a:solidFill>
                  <a:srgbClr val="504C49"/>
                </a:solidFill>
                <a:latin typeface="Platypi Medium" pitchFamily="34" charset="0"/>
                <a:ea typeface="Platypi Medium" pitchFamily="34" charset="-122"/>
                <a:cs typeface="Platypi Medium" pitchFamily="34" charset="-120"/>
              </a:rPr>
              <a:t>Veri Hazırlığı</a:t>
            </a:r>
            <a:endParaRPr lang="en-US" sz="2150" dirty="0"/>
          </a:p>
        </p:txBody>
      </p:sp>
      <p:sp>
        <p:nvSpPr>
          <p:cNvPr id="21" name="Text 15"/>
          <p:cNvSpPr/>
          <p:nvPr/>
        </p:nvSpPr>
        <p:spPr>
          <a:xfrm>
            <a:off x="7503795" y="6440091"/>
            <a:ext cx="2444472" cy="354330"/>
          </a:xfrm>
          <a:prstGeom prst="rect">
            <a:avLst/>
          </a:prstGeom>
          <a:noFill/>
          <a:ln/>
        </p:spPr>
        <p:txBody>
          <a:bodyPr wrap="none" lIns="0" tIns="0" rIns="0" bIns="0" rtlCol="0" anchor="t"/>
          <a:lstStyle/>
          <a:p>
            <a:pPr algn="l" indent="0" marL="0">
              <a:lnSpc>
                <a:spcPts val="2750"/>
              </a:lnSpc>
              <a:buNone/>
            </a:pPr>
            <a:r>
              <a:rPr lang="en-US" sz="1700" dirty="0">
                <a:solidFill>
                  <a:srgbClr val="504C49"/>
                </a:solidFill>
                <a:latin typeface="Source Serif Pro" pitchFamily="34" charset="0"/>
                <a:ea typeface="Source Serif Pro" pitchFamily="34" charset="-122"/>
                <a:cs typeface="Source Serif Pro" pitchFamily="34" charset="-120"/>
              </a:rPr>
              <a:t>Kaliteli ve çeşitli veri seti</a:t>
            </a:r>
            <a:endParaRPr lang="en-US" sz="1700" dirty="0"/>
          </a:p>
        </p:txBody>
      </p:sp>
      <p:sp>
        <p:nvSpPr>
          <p:cNvPr id="22" name="Text 16"/>
          <p:cNvSpPr/>
          <p:nvPr/>
        </p:nvSpPr>
        <p:spPr>
          <a:xfrm>
            <a:off x="775216" y="7264956"/>
            <a:ext cx="13079968" cy="354330"/>
          </a:xfrm>
          <a:prstGeom prst="rect">
            <a:avLst/>
          </a:prstGeom>
          <a:noFill/>
          <a:ln/>
        </p:spPr>
        <p:txBody>
          <a:bodyPr wrap="none" lIns="0" tIns="0" rIns="0" bIns="0" rtlCol="0" anchor="t"/>
          <a:lstStyle/>
          <a:p>
            <a:pPr indent="0" marL="0">
              <a:lnSpc>
                <a:spcPts val="2750"/>
              </a:lnSpc>
              <a:buNone/>
            </a:pPr>
            <a:r>
              <a:rPr lang="en-US" sz="1700" dirty="0">
                <a:solidFill>
                  <a:srgbClr val="504C49"/>
                </a:solidFill>
                <a:latin typeface="Source Serif Pro" pitchFamily="34" charset="0"/>
                <a:ea typeface="Source Serif Pro" pitchFamily="34" charset="-122"/>
                <a:cs typeface="Source Serif Pro" pitchFamily="34" charset="-120"/>
              </a:rPr>
              <a:t>Modelin doğru sonuçlar verebilmesi için eğitim süreci son derece önemlidir.</a:t>
            </a:r>
            <a:endParaRPr lang="en-US" sz="17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336715"/>
            <a:ext cx="6452235"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Veri Artırma Teknikleri</a:t>
            </a:r>
            <a:endParaRPr lang="en-US" sz="4450" dirty="0"/>
          </a:p>
        </p:txBody>
      </p:sp>
      <p:pic>
        <p:nvPicPr>
          <p:cNvPr id="3" name="Image 0" descr="preencoded.png">    </p:cNvPr>
          <p:cNvPicPr>
            <a:picLocks noChangeAspect="1"/>
          </p:cNvPicPr>
          <p:nvPr/>
        </p:nvPicPr>
        <p:blipFill>
          <a:blip r:embed="rId1"/>
          <a:stretch>
            <a:fillRect/>
          </a:stretch>
        </p:blipFill>
        <p:spPr>
          <a:xfrm>
            <a:off x="801410" y="2645093"/>
            <a:ext cx="3120747" cy="3120747"/>
          </a:xfrm>
          <a:prstGeom prst="rect">
            <a:avLst/>
          </a:prstGeom>
        </p:spPr>
      </p:pic>
      <p:pic>
        <p:nvPicPr>
          <p:cNvPr id="4" name="Image 1" descr="preencoded.png">    </p:cNvPr>
          <p:cNvPicPr>
            <a:picLocks noChangeAspect="1"/>
          </p:cNvPicPr>
          <p:nvPr/>
        </p:nvPicPr>
        <p:blipFill>
          <a:blip r:embed="rId2"/>
          <a:stretch>
            <a:fillRect/>
          </a:stretch>
        </p:blipFill>
        <p:spPr>
          <a:xfrm>
            <a:off x="4103608" y="2645093"/>
            <a:ext cx="3120866" cy="3120866"/>
          </a:xfrm>
          <a:prstGeom prst="rect">
            <a:avLst/>
          </a:prstGeom>
        </p:spPr>
      </p:pic>
      <p:pic>
        <p:nvPicPr>
          <p:cNvPr id="5" name="Image 2" descr="preencoded.png">    </p:cNvPr>
          <p:cNvPicPr>
            <a:picLocks noChangeAspect="1"/>
          </p:cNvPicPr>
          <p:nvPr/>
        </p:nvPicPr>
        <p:blipFill>
          <a:blip r:embed="rId3"/>
          <a:stretch>
            <a:fillRect/>
          </a:stretch>
        </p:blipFill>
        <p:spPr>
          <a:xfrm>
            <a:off x="7405926" y="2645093"/>
            <a:ext cx="3120747" cy="3120747"/>
          </a:xfrm>
          <a:prstGeom prst="rect">
            <a:avLst/>
          </a:prstGeom>
        </p:spPr>
      </p:pic>
      <p:pic>
        <p:nvPicPr>
          <p:cNvPr id="6" name="Image 3" descr="preencoded.png">    </p:cNvPr>
          <p:cNvPicPr>
            <a:picLocks noChangeAspect="1"/>
          </p:cNvPicPr>
          <p:nvPr/>
        </p:nvPicPr>
        <p:blipFill>
          <a:blip r:embed="rId4"/>
          <a:stretch>
            <a:fillRect/>
          </a:stretch>
        </p:blipFill>
        <p:spPr>
          <a:xfrm>
            <a:off x="10708124" y="2645093"/>
            <a:ext cx="3120866" cy="3120866"/>
          </a:xfrm>
          <a:prstGeom prst="rect">
            <a:avLst/>
          </a:prstGeom>
        </p:spPr>
      </p:pic>
      <p:sp>
        <p:nvSpPr>
          <p:cNvPr id="7" name="Text 1"/>
          <p:cNvSpPr/>
          <p:nvPr/>
        </p:nvSpPr>
        <p:spPr>
          <a:xfrm>
            <a:off x="793790" y="6167080"/>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Eğitim sürecinde, veri artırma teknikleri kullanarak modelin genelleme yeteneğini artırabilirsiniz. Bu yöntem, modelin sadece eğitim verisine bağımlı kalmamasını sağlar ve daha sağlam bir model oluşturulmasına yardımcı olur.</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603052" y="473750"/>
            <a:ext cx="6749177" cy="538401"/>
          </a:xfrm>
          <a:prstGeom prst="rect">
            <a:avLst/>
          </a:prstGeom>
          <a:noFill/>
          <a:ln/>
        </p:spPr>
        <p:txBody>
          <a:bodyPr wrap="none" lIns="0" tIns="0" rIns="0" bIns="0" rtlCol="0" anchor="t"/>
          <a:lstStyle/>
          <a:p>
            <a:pPr indent="0" marL="0">
              <a:lnSpc>
                <a:spcPts val="4200"/>
              </a:lnSpc>
              <a:buNone/>
            </a:pPr>
            <a:r>
              <a:rPr lang="en-US" sz="3350" dirty="0">
                <a:solidFill>
                  <a:srgbClr val="201B18"/>
                </a:solidFill>
                <a:latin typeface="Platypi Medium" pitchFamily="34" charset="0"/>
                <a:ea typeface="Platypi Medium" pitchFamily="34" charset="-122"/>
                <a:cs typeface="Platypi Medium" pitchFamily="34" charset="-120"/>
              </a:rPr>
              <a:t>Hiperparametre Optimizasyonu</a:t>
            </a:r>
            <a:endParaRPr lang="en-US" sz="3350" dirty="0"/>
          </a:p>
        </p:txBody>
      </p:sp>
      <p:pic>
        <p:nvPicPr>
          <p:cNvPr id="3" name="Image 0" descr="preencoded.png">    </p:cNvPr>
          <p:cNvPicPr>
            <a:picLocks noChangeAspect="1"/>
          </p:cNvPicPr>
          <p:nvPr/>
        </p:nvPicPr>
        <p:blipFill>
          <a:blip r:embed="rId1"/>
          <a:stretch>
            <a:fillRect/>
          </a:stretch>
        </p:blipFill>
        <p:spPr>
          <a:xfrm>
            <a:off x="603052" y="1356717"/>
            <a:ext cx="10197584" cy="5193625"/>
          </a:xfrm>
          <a:prstGeom prst="rect">
            <a:avLst/>
          </a:prstGeom>
        </p:spPr>
      </p:pic>
      <p:sp>
        <p:nvSpPr>
          <p:cNvPr id="4" name="Shape 1"/>
          <p:cNvSpPr/>
          <p:nvPr/>
        </p:nvSpPr>
        <p:spPr>
          <a:xfrm>
            <a:off x="3186113" y="6550342"/>
            <a:ext cx="172283" cy="172283"/>
          </a:xfrm>
          <a:prstGeom prst="roundRect">
            <a:avLst>
              <a:gd name="adj" fmla="val 10615"/>
            </a:avLst>
          </a:prstGeom>
          <a:solidFill>
            <a:srgbClr val="3B2312"/>
          </a:solidFill>
          <a:ln/>
        </p:spPr>
      </p:sp>
      <p:sp>
        <p:nvSpPr>
          <p:cNvPr id="5" name="Text 2"/>
          <p:cNvSpPr/>
          <p:nvPr/>
        </p:nvSpPr>
        <p:spPr>
          <a:xfrm>
            <a:off x="3419356" y="6550342"/>
            <a:ext cx="481251" cy="172283"/>
          </a:xfrm>
          <a:prstGeom prst="rect">
            <a:avLst/>
          </a:prstGeom>
          <a:noFill/>
          <a:ln/>
        </p:spPr>
        <p:txBody>
          <a:bodyPr wrap="none" lIns="0" tIns="0" rIns="0" bIns="0" rtlCol="0" anchor="t"/>
          <a:lstStyle/>
          <a:p>
            <a:pPr algn="l" indent="0" marL="0">
              <a:lnSpc>
                <a:spcPts val="1350"/>
              </a:lnSpc>
              <a:buNone/>
            </a:pPr>
            <a:r>
              <a:rPr lang="en-US" sz="1350" dirty="0">
                <a:solidFill>
                  <a:srgbClr val="504C49"/>
                </a:solidFill>
                <a:latin typeface="Source Serif Pro" pitchFamily="34" charset="0"/>
                <a:ea typeface="Source Serif Pro" pitchFamily="34" charset="-122"/>
                <a:cs typeface="Source Serif Pro" pitchFamily="34" charset="-120"/>
              </a:rPr>
              <a:t>Epoch</a:t>
            </a:r>
            <a:endParaRPr lang="en-US" sz="1350" dirty="0"/>
          </a:p>
        </p:txBody>
      </p:sp>
      <p:sp>
        <p:nvSpPr>
          <p:cNvPr id="6" name="Shape 3"/>
          <p:cNvSpPr/>
          <p:nvPr/>
        </p:nvSpPr>
        <p:spPr>
          <a:xfrm>
            <a:off x="5223272" y="6550342"/>
            <a:ext cx="172283" cy="172283"/>
          </a:xfrm>
          <a:prstGeom prst="roundRect">
            <a:avLst>
              <a:gd name="adj" fmla="val 10615"/>
            </a:avLst>
          </a:prstGeom>
          <a:solidFill>
            <a:srgbClr val="704322"/>
          </a:solidFill>
          <a:ln/>
        </p:spPr>
      </p:sp>
      <p:sp>
        <p:nvSpPr>
          <p:cNvPr id="7" name="Text 4"/>
          <p:cNvSpPr/>
          <p:nvPr/>
        </p:nvSpPr>
        <p:spPr>
          <a:xfrm>
            <a:off x="5456515" y="6550342"/>
            <a:ext cx="723781" cy="172283"/>
          </a:xfrm>
          <a:prstGeom prst="rect">
            <a:avLst/>
          </a:prstGeom>
          <a:noFill/>
          <a:ln/>
        </p:spPr>
        <p:txBody>
          <a:bodyPr wrap="none" lIns="0" tIns="0" rIns="0" bIns="0" rtlCol="0" anchor="t"/>
          <a:lstStyle/>
          <a:p>
            <a:pPr algn="l" indent="0" marL="0">
              <a:lnSpc>
                <a:spcPts val="1350"/>
              </a:lnSpc>
              <a:buNone/>
            </a:pPr>
            <a:r>
              <a:rPr lang="en-US" sz="1350" dirty="0">
                <a:solidFill>
                  <a:srgbClr val="504C49"/>
                </a:solidFill>
                <a:latin typeface="Source Serif Pro" pitchFamily="34" charset="0"/>
                <a:ea typeface="Source Serif Pro" pitchFamily="34" charset="-122"/>
                <a:cs typeface="Source Serif Pro" pitchFamily="34" charset="-120"/>
              </a:rPr>
              <a:t>Doğruluk</a:t>
            </a:r>
            <a:endParaRPr lang="en-US" sz="1350" dirty="0"/>
          </a:p>
        </p:txBody>
      </p:sp>
      <p:sp>
        <p:nvSpPr>
          <p:cNvPr id="8" name="Shape 5"/>
          <p:cNvSpPr/>
          <p:nvPr/>
        </p:nvSpPr>
        <p:spPr>
          <a:xfrm>
            <a:off x="7502962" y="6550342"/>
            <a:ext cx="172283" cy="172283"/>
          </a:xfrm>
          <a:prstGeom prst="roundRect">
            <a:avLst>
              <a:gd name="adj" fmla="val 10615"/>
            </a:avLst>
          </a:prstGeom>
          <a:solidFill>
            <a:srgbClr val="A56333"/>
          </a:solidFill>
          <a:ln/>
        </p:spPr>
      </p:sp>
      <p:sp>
        <p:nvSpPr>
          <p:cNvPr id="9" name="Text 6"/>
          <p:cNvSpPr/>
          <p:nvPr/>
        </p:nvSpPr>
        <p:spPr>
          <a:xfrm>
            <a:off x="7736205" y="6550342"/>
            <a:ext cx="437436" cy="172283"/>
          </a:xfrm>
          <a:prstGeom prst="rect">
            <a:avLst/>
          </a:prstGeom>
          <a:noFill/>
          <a:ln/>
        </p:spPr>
        <p:txBody>
          <a:bodyPr wrap="none" lIns="0" tIns="0" rIns="0" bIns="0" rtlCol="0" anchor="t"/>
          <a:lstStyle/>
          <a:p>
            <a:pPr algn="l" indent="0" marL="0">
              <a:lnSpc>
                <a:spcPts val="1350"/>
              </a:lnSpc>
              <a:buNone/>
            </a:pPr>
            <a:r>
              <a:rPr lang="en-US" sz="1350" dirty="0">
                <a:solidFill>
                  <a:srgbClr val="504C49"/>
                </a:solidFill>
                <a:latin typeface="Source Serif Pro" pitchFamily="34" charset="0"/>
                <a:ea typeface="Source Serif Pro" pitchFamily="34" charset="-122"/>
                <a:cs typeface="Source Serif Pro" pitchFamily="34" charset="-120"/>
              </a:rPr>
              <a:t>Kayıp</a:t>
            </a:r>
            <a:endParaRPr lang="en-US" sz="1350" dirty="0"/>
          </a:p>
        </p:txBody>
      </p:sp>
      <p:sp>
        <p:nvSpPr>
          <p:cNvPr id="10" name="Text 7"/>
          <p:cNvSpPr/>
          <p:nvPr/>
        </p:nvSpPr>
        <p:spPr>
          <a:xfrm>
            <a:off x="603052" y="7261146"/>
            <a:ext cx="13424297" cy="551259"/>
          </a:xfrm>
          <a:prstGeom prst="rect">
            <a:avLst/>
          </a:prstGeom>
          <a:noFill/>
          <a:ln/>
        </p:spPr>
        <p:txBody>
          <a:bodyPr wrap="square" lIns="0" tIns="0" rIns="0" bIns="0" rtlCol="0" anchor="t"/>
          <a:lstStyle/>
          <a:p>
            <a:pPr indent="0" marL="0">
              <a:lnSpc>
                <a:spcPts val="2150"/>
              </a:lnSpc>
              <a:buNone/>
            </a:pPr>
            <a:r>
              <a:rPr lang="en-US" sz="1350" dirty="0">
                <a:solidFill>
                  <a:srgbClr val="504C49"/>
                </a:solidFill>
                <a:latin typeface="Source Serif Pro" pitchFamily="34" charset="0"/>
                <a:ea typeface="Source Serif Pro" pitchFamily="34" charset="-122"/>
                <a:cs typeface="Source Serif Pro" pitchFamily="34" charset="-120"/>
              </a:rPr>
              <a:t>Modelin doğru sonuçlar verebilmesi için hiperparametre optimizasyonu önemlidir. Farklı hiperparametreler ile denemeler yaparak en iyi sonuçları veren ayarları bulabilirsiniz. Bu, modelin performansını önemli ölçüde artıracaktır.</a:t>
            </a:r>
            <a:endParaRPr lang="en-US" sz="13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85773" y="551378"/>
            <a:ext cx="4995743" cy="624483"/>
          </a:xfrm>
          <a:prstGeom prst="rect">
            <a:avLst/>
          </a:prstGeom>
          <a:noFill/>
          <a:ln/>
        </p:spPr>
        <p:txBody>
          <a:bodyPr wrap="none" lIns="0" tIns="0" rIns="0" bIns="0" rtlCol="0" anchor="t"/>
          <a:lstStyle/>
          <a:p>
            <a:pPr indent="0" marL="0">
              <a:lnSpc>
                <a:spcPts val="4900"/>
              </a:lnSpc>
              <a:buNone/>
            </a:pPr>
            <a:r>
              <a:rPr lang="en-US" sz="3900" dirty="0">
                <a:solidFill>
                  <a:srgbClr val="201B18"/>
                </a:solidFill>
                <a:latin typeface="Platypi Medium" pitchFamily="34" charset="0"/>
                <a:ea typeface="Platypi Medium" pitchFamily="34" charset="-122"/>
                <a:cs typeface="Platypi Medium" pitchFamily="34" charset="-120"/>
              </a:rPr>
              <a:t>Overfitting Önleme</a:t>
            </a:r>
            <a:endParaRPr lang="en-US" sz="3900" dirty="0"/>
          </a:p>
        </p:txBody>
      </p:sp>
      <p:pic>
        <p:nvPicPr>
          <p:cNvPr id="4" name="Image 1" descr="preencoded.png">    </p:cNvPr>
          <p:cNvPicPr>
            <a:picLocks noChangeAspect="1"/>
          </p:cNvPicPr>
          <p:nvPr/>
        </p:nvPicPr>
        <p:blipFill>
          <a:blip r:embed="rId2"/>
          <a:stretch>
            <a:fillRect/>
          </a:stretch>
        </p:blipFill>
        <p:spPr>
          <a:xfrm>
            <a:off x="6185773" y="1475542"/>
            <a:ext cx="999053" cy="1790343"/>
          </a:xfrm>
          <a:prstGeom prst="rect">
            <a:avLst/>
          </a:prstGeom>
        </p:spPr>
      </p:pic>
      <p:sp>
        <p:nvSpPr>
          <p:cNvPr id="5" name="Text 1"/>
          <p:cNvSpPr/>
          <p:nvPr/>
        </p:nvSpPr>
        <p:spPr>
          <a:xfrm>
            <a:off x="7484507" y="1675328"/>
            <a:ext cx="2497812" cy="312182"/>
          </a:xfrm>
          <a:prstGeom prst="rect">
            <a:avLst/>
          </a:prstGeom>
          <a:noFill/>
          <a:ln/>
        </p:spPr>
        <p:txBody>
          <a:bodyPr wrap="none" lIns="0" tIns="0" rIns="0" bIns="0" rtlCol="0" anchor="t"/>
          <a:lstStyle/>
          <a:p>
            <a:pPr algn="l" indent="0" marL="0">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Erken Durdurma</a:t>
            </a:r>
            <a:endParaRPr lang="en-US" sz="1950" dirty="0"/>
          </a:p>
        </p:txBody>
      </p:sp>
      <p:sp>
        <p:nvSpPr>
          <p:cNvPr id="6" name="Text 2"/>
          <p:cNvSpPr/>
          <p:nvPr/>
        </p:nvSpPr>
        <p:spPr>
          <a:xfrm>
            <a:off x="7484507" y="2107406"/>
            <a:ext cx="6446520" cy="958691"/>
          </a:xfrm>
          <a:prstGeom prst="rect">
            <a:avLst/>
          </a:prstGeom>
          <a:noFill/>
          <a:ln/>
        </p:spPr>
        <p:txBody>
          <a:bodyPr wrap="square" lIns="0" tIns="0" rIns="0" bIns="0" rtlCol="0" anchor="t"/>
          <a:lstStyle/>
          <a:p>
            <a:pPr algn="l" indent="0" marL="0">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Eğitim sırasında modelin overfitting yapmaması için dikkatli olunmalıdır. Modelin eğitim verisine aşırı uyum sağlamasını engellemek için erken durdurma tekniği kullanılabilir.</a:t>
            </a:r>
            <a:endParaRPr lang="en-US" sz="1550" dirty="0"/>
          </a:p>
        </p:txBody>
      </p:sp>
      <p:pic>
        <p:nvPicPr>
          <p:cNvPr id="7" name="Image 2" descr="preencoded.png">    </p:cNvPr>
          <p:cNvPicPr>
            <a:picLocks noChangeAspect="1"/>
          </p:cNvPicPr>
          <p:nvPr/>
        </p:nvPicPr>
        <p:blipFill>
          <a:blip r:embed="rId3"/>
          <a:stretch>
            <a:fillRect/>
          </a:stretch>
        </p:blipFill>
        <p:spPr>
          <a:xfrm>
            <a:off x="6185773" y="3265884"/>
            <a:ext cx="999053" cy="1470779"/>
          </a:xfrm>
          <a:prstGeom prst="rect">
            <a:avLst/>
          </a:prstGeom>
        </p:spPr>
      </p:pic>
      <p:sp>
        <p:nvSpPr>
          <p:cNvPr id="8" name="Text 3"/>
          <p:cNvSpPr/>
          <p:nvPr/>
        </p:nvSpPr>
        <p:spPr>
          <a:xfrm>
            <a:off x="7484507" y="3465671"/>
            <a:ext cx="2497812" cy="312182"/>
          </a:xfrm>
          <a:prstGeom prst="rect">
            <a:avLst/>
          </a:prstGeom>
          <a:noFill/>
          <a:ln/>
        </p:spPr>
        <p:txBody>
          <a:bodyPr wrap="none" lIns="0" tIns="0" rIns="0" bIns="0" rtlCol="0" anchor="t"/>
          <a:lstStyle/>
          <a:p>
            <a:pPr algn="l" indent="0" marL="0">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Dropout Kullanımı</a:t>
            </a:r>
            <a:endParaRPr lang="en-US" sz="1950" dirty="0"/>
          </a:p>
        </p:txBody>
      </p:sp>
      <p:sp>
        <p:nvSpPr>
          <p:cNvPr id="9" name="Text 4"/>
          <p:cNvSpPr/>
          <p:nvPr/>
        </p:nvSpPr>
        <p:spPr>
          <a:xfrm>
            <a:off x="7484507" y="3897749"/>
            <a:ext cx="6446520" cy="639127"/>
          </a:xfrm>
          <a:prstGeom prst="rect">
            <a:avLst/>
          </a:prstGeom>
          <a:noFill/>
          <a:ln/>
        </p:spPr>
        <p:txBody>
          <a:bodyPr wrap="square" lIns="0" tIns="0" rIns="0" bIns="0" rtlCol="0" anchor="t"/>
          <a:lstStyle/>
          <a:p>
            <a:pPr algn="l" indent="0" marL="0">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Dropout katmanları ekleyerek modelin genelleme yeteneğini artırabilirsiniz.</a:t>
            </a:r>
            <a:endParaRPr lang="en-US" sz="1550" dirty="0"/>
          </a:p>
        </p:txBody>
      </p:sp>
      <p:pic>
        <p:nvPicPr>
          <p:cNvPr id="10" name="Image 3" descr="preencoded.png">    </p:cNvPr>
          <p:cNvPicPr>
            <a:picLocks noChangeAspect="1"/>
          </p:cNvPicPr>
          <p:nvPr/>
        </p:nvPicPr>
        <p:blipFill>
          <a:blip r:embed="rId4"/>
          <a:stretch>
            <a:fillRect/>
          </a:stretch>
        </p:blipFill>
        <p:spPr>
          <a:xfrm>
            <a:off x="6185773" y="4736663"/>
            <a:ext cx="999053" cy="1470779"/>
          </a:xfrm>
          <a:prstGeom prst="rect">
            <a:avLst/>
          </a:prstGeom>
        </p:spPr>
      </p:pic>
      <p:sp>
        <p:nvSpPr>
          <p:cNvPr id="11" name="Text 5"/>
          <p:cNvSpPr/>
          <p:nvPr/>
        </p:nvSpPr>
        <p:spPr>
          <a:xfrm>
            <a:off x="7484507" y="4936450"/>
            <a:ext cx="2497812" cy="312182"/>
          </a:xfrm>
          <a:prstGeom prst="rect">
            <a:avLst/>
          </a:prstGeom>
          <a:noFill/>
          <a:ln/>
        </p:spPr>
        <p:txBody>
          <a:bodyPr wrap="none" lIns="0" tIns="0" rIns="0" bIns="0" rtlCol="0" anchor="t"/>
          <a:lstStyle/>
          <a:p>
            <a:pPr algn="l" indent="0" marL="0">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Düzenlileştirme</a:t>
            </a:r>
            <a:endParaRPr lang="en-US" sz="1950" dirty="0"/>
          </a:p>
        </p:txBody>
      </p:sp>
      <p:sp>
        <p:nvSpPr>
          <p:cNvPr id="12" name="Text 6"/>
          <p:cNvSpPr/>
          <p:nvPr/>
        </p:nvSpPr>
        <p:spPr>
          <a:xfrm>
            <a:off x="7484507" y="5368528"/>
            <a:ext cx="6446520" cy="639127"/>
          </a:xfrm>
          <a:prstGeom prst="rect">
            <a:avLst/>
          </a:prstGeom>
          <a:noFill/>
          <a:ln/>
        </p:spPr>
        <p:txBody>
          <a:bodyPr wrap="square" lIns="0" tIns="0" rIns="0" bIns="0" rtlCol="0" anchor="t"/>
          <a:lstStyle/>
          <a:p>
            <a:pPr algn="l" indent="0" marL="0">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L1 ve L2 düzenlileştirme teknikleri kullanarak modelin aşırı karmaşık hale gelmesini önleyebilirsiniz.</a:t>
            </a:r>
            <a:endParaRPr lang="en-US" sz="1550" dirty="0"/>
          </a:p>
        </p:txBody>
      </p:sp>
      <p:pic>
        <p:nvPicPr>
          <p:cNvPr id="13" name="Image 4" descr="preencoded.png">    </p:cNvPr>
          <p:cNvPicPr>
            <a:picLocks noChangeAspect="1"/>
          </p:cNvPicPr>
          <p:nvPr/>
        </p:nvPicPr>
        <p:blipFill>
          <a:blip r:embed="rId5"/>
          <a:stretch>
            <a:fillRect/>
          </a:stretch>
        </p:blipFill>
        <p:spPr>
          <a:xfrm>
            <a:off x="6185773" y="6207443"/>
            <a:ext cx="999053" cy="1470779"/>
          </a:xfrm>
          <a:prstGeom prst="rect">
            <a:avLst/>
          </a:prstGeom>
        </p:spPr>
      </p:pic>
      <p:sp>
        <p:nvSpPr>
          <p:cNvPr id="14" name="Text 7"/>
          <p:cNvSpPr/>
          <p:nvPr/>
        </p:nvSpPr>
        <p:spPr>
          <a:xfrm>
            <a:off x="7484507" y="6407229"/>
            <a:ext cx="2497812" cy="312182"/>
          </a:xfrm>
          <a:prstGeom prst="rect">
            <a:avLst/>
          </a:prstGeom>
          <a:noFill/>
          <a:ln/>
        </p:spPr>
        <p:txBody>
          <a:bodyPr wrap="none" lIns="0" tIns="0" rIns="0" bIns="0" rtlCol="0" anchor="t"/>
          <a:lstStyle/>
          <a:p>
            <a:pPr algn="l" indent="0" marL="0">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Çapraz Doğrulama</a:t>
            </a:r>
            <a:endParaRPr lang="en-US" sz="1950" dirty="0"/>
          </a:p>
        </p:txBody>
      </p:sp>
      <p:sp>
        <p:nvSpPr>
          <p:cNvPr id="15" name="Text 8"/>
          <p:cNvSpPr/>
          <p:nvPr/>
        </p:nvSpPr>
        <p:spPr>
          <a:xfrm>
            <a:off x="7484507" y="6839307"/>
            <a:ext cx="6446520" cy="639127"/>
          </a:xfrm>
          <a:prstGeom prst="rect">
            <a:avLst/>
          </a:prstGeom>
          <a:noFill/>
          <a:ln/>
        </p:spPr>
        <p:txBody>
          <a:bodyPr wrap="square" lIns="0" tIns="0" rIns="0" bIns="0" rtlCol="0" anchor="t"/>
          <a:lstStyle/>
          <a:p>
            <a:pPr algn="l" indent="0" marL="0">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K-katlı çapraz doğrulama kullanarak modelin genelleme yeteneğini test edebilirsiniz.</a:t>
            </a:r>
            <a:endParaRPr lang="en-US" sz="15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969288"/>
            <a:ext cx="5891451"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Sonuç ve Performans</a:t>
            </a:r>
            <a:endParaRPr lang="en-US" sz="4450" dirty="0"/>
          </a:p>
        </p:txBody>
      </p:sp>
      <p:sp>
        <p:nvSpPr>
          <p:cNvPr id="3" name="Shape 1"/>
          <p:cNvSpPr/>
          <p:nvPr/>
        </p:nvSpPr>
        <p:spPr>
          <a:xfrm>
            <a:off x="793790" y="2131695"/>
            <a:ext cx="2173724" cy="1306949"/>
          </a:xfrm>
          <a:prstGeom prst="roundRect">
            <a:avLst>
              <a:gd name="adj" fmla="val 2603"/>
            </a:avLst>
          </a:prstGeom>
          <a:solidFill>
            <a:srgbClr val="F9F7F7"/>
          </a:solidFill>
          <a:ln/>
        </p:spPr>
      </p:sp>
      <p:sp>
        <p:nvSpPr>
          <p:cNvPr id="4" name="Text 2"/>
          <p:cNvSpPr/>
          <p:nvPr/>
        </p:nvSpPr>
        <p:spPr>
          <a:xfrm>
            <a:off x="1721167" y="2585799"/>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504C49"/>
                </a:solidFill>
                <a:latin typeface="Platypi Medium" pitchFamily="34" charset="0"/>
                <a:ea typeface="Platypi Medium" pitchFamily="34" charset="-122"/>
                <a:cs typeface="Platypi Medium" pitchFamily="34" charset="-120"/>
              </a:rPr>
              <a:t>1</a:t>
            </a:r>
            <a:endParaRPr lang="en-US" sz="2500" dirty="0"/>
          </a:p>
        </p:txBody>
      </p:sp>
      <p:sp>
        <p:nvSpPr>
          <p:cNvPr id="5" name="Text 3"/>
          <p:cNvSpPr/>
          <p:nvPr/>
        </p:nvSpPr>
        <p:spPr>
          <a:xfrm>
            <a:off x="3194328" y="235850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Doğruluk Testleri</a:t>
            </a:r>
            <a:endParaRPr lang="en-US" sz="2200" dirty="0"/>
          </a:p>
        </p:txBody>
      </p:sp>
      <p:sp>
        <p:nvSpPr>
          <p:cNvPr id="6" name="Text 4"/>
          <p:cNvSpPr/>
          <p:nvPr/>
        </p:nvSpPr>
        <p:spPr>
          <a:xfrm>
            <a:off x="3194328" y="2848928"/>
            <a:ext cx="5423535" cy="362903"/>
          </a:xfrm>
          <a:prstGeom prst="rect">
            <a:avLst/>
          </a:prstGeom>
          <a:noFill/>
          <a:ln/>
        </p:spPr>
        <p:txBody>
          <a:bodyPr wrap="non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Modelin havacılık nesnelerini doğru tespit etme oranı</a:t>
            </a:r>
            <a:endParaRPr lang="en-US" sz="1750" dirty="0"/>
          </a:p>
        </p:txBody>
      </p:sp>
      <p:sp>
        <p:nvSpPr>
          <p:cNvPr id="7" name="Shape 5"/>
          <p:cNvSpPr/>
          <p:nvPr/>
        </p:nvSpPr>
        <p:spPr>
          <a:xfrm>
            <a:off x="3080861" y="3423404"/>
            <a:ext cx="10642402" cy="15240"/>
          </a:xfrm>
          <a:prstGeom prst="roundRect">
            <a:avLst>
              <a:gd name="adj" fmla="val 223256"/>
            </a:avLst>
          </a:prstGeom>
          <a:solidFill>
            <a:srgbClr val="D8D4D4"/>
          </a:solidFill>
          <a:ln/>
        </p:spPr>
      </p:sp>
      <p:sp>
        <p:nvSpPr>
          <p:cNvPr id="8" name="Shape 6"/>
          <p:cNvSpPr/>
          <p:nvPr/>
        </p:nvSpPr>
        <p:spPr>
          <a:xfrm>
            <a:off x="793790" y="3551992"/>
            <a:ext cx="4347567" cy="1306949"/>
          </a:xfrm>
          <a:prstGeom prst="roundRect">
            <a:avLst>
              <a:gd name="adj" fmla="val 2603"/>
            </a:avLst>
          </a:prstGeom>
          <a:solidFill>
            <a:srgbClr val="F9F7F7"/>
          </a:solidFill>
          <a:ln/>
        </p:spPr>
      </p:sp>
      <p:sp>
        <p:nvSpPr>
          <p:cNvPr id="9" name="Text 7"/>
          <p:cNvSpPr/>
          <p:nvPr/>
        </p:nvSpPr>
        <p:spPr>
          <a:xfrm>
            <a:off x="2808089" y="4006096"/>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504C49"/>
                </a:solidFill>
                <a:latin typeface="Platypi Medium" pitchFamily="34" charset="0"/>
                <a:ea typeface="Platypi Medium" pitchFamily="34" charset="-122"/>
                <a:cs typeface="Platypi Medium" pitchFamily="34" charset="-120"/>
              </a:rPr>
              <a:t>2</a:t>
            </a:r>
            <a:endParaRPr lang="en-US" sz="2500" dirty="0"/>
          </a:p>
        </p:txBody>
      </p:sp>
      <p:sp>
        <p:nvSpPr>
          <p:cNvPr id="10" name="Text 8"/>
          <p:cNvSpPr/>
          <p:nvPr/>
        </p:nvSpPr>
        <p:spPr>
          <a:xfrm>
            <a:off x="5368171" y="377880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Hız Testleri</a:t>
            </a:r>
            <a:endParaRPr lang="en-US" sz="2200" dirty="0"/>
          </a:p>
        </p:txBody>
      </p:sp>
      <p:sp>
        <p:nvSpPr>
          <p:cNvPr id="11" name="Text 9"/>
          <p:cNvSpPr/>
          <p:nvPr/>
        </p:nvSpPr>
        <p:spPr>
          <a:xfrm>
            <a:off x="5368171" y="4269224"/>
            <a:ext cx="4919543" cy="362903"/>
          </a:xfrm>
          <a:prstGeom prst="rect">
            <a:avLst/>
          </a:prstGeom>
          <a:noFill/>
          <a:ln/>
        </p:spPr>
        <p:txBody>
          <a:bodyPr wrap="non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Gerçek zamanlı tespit için işlem süresi ölçümleri</a:t>
            </a:r>
            <a:endParaRPr lang="en-US" sz="1750" dirty="0"/>
          </a:p>
        </p:txBody>
      </p:sp>
      <p:sp>
        <p:nvSpPr>
          <p:cNvPr id="12" name="Shape 10"/>
          <p:cNvSpPr/>
          <p:nvPr/>
        </p:nvSpPr>
        <p:spPr>
          <a:xfrm>
            <a:off x="5254704" y="4843701"/>
            <a:ext cx="8468558" cy="15240"/>
          </a:xfrm>
          <a:prstGeom prst="roundRect">
            <a:avLst>
              <a:gd name="adj" fmla="val 223256"/>
            </a:avLst>
          </a:prstGeom>
          <a:solidFill>
            <a:srgbClr val="D8D4D4"/>
          </a:solidFill>
          <a:ln/>
        </p:spPr>
      </p:sp>
      <p:sp>
        <p:nvSpPr>
          <p:cNvPr id="13" name="Shape 11"/>
          <p:cNvSpPr/>
          <p:nvPr/>
        </p:nvSpPr>
        <p:spPr>
          <a:xfrm>
            <a:off x="793790" y="4972288"/>
            <a:ext cx="6521410" cy="1306949"/>
          </a:xfrm>
          <a:prstGeom prst="roundRect">
            <a:avLst>
              <a:gd name="adj" fmla="val 2603"/>
            </a:avLst>
          </a:prstGeom>
          <a:solidFill>
            <a:srgbClr val="F9F7F7"/>
          </a:solidFill>
          <a:ln/>
        </p:spPr>
      </p:sp>
      <p:sp>
        <p:nvSpPr>
          <p:cNvPr id="14" name="Text 12"/>
          <p:cNvSpPr/>
          <p:nvPr/>
        </p:nvSpPr>
        <p:spPr>
          <a:xfrm>
            <a:off x="3895011" y="5426393"/>
            <a:ext cx="318968" cy="398621"/>
          </a:xfrm>
          <a:prstGeom prst="rect">
            <a:avLst/>
          </a:prstGeom>
          <a:noFill/>
          <a:ln/>
        </p:spPr>
        <p:txBody>
          <a:bodyPr wrap="none" lIns="0" tIns="0" rIns="0" bIns="0" rtlCol="0" anchor="t"/>
          <a:lstStyle/>
          <a:p>
            <a:pPr algn="ctr" indent="0" marL="0">
              <a:lnSpc>
                <a:spcPts val="4000"/>
              </a:lnSpc>
              <a:buNone/>
            </a:pPr>
            <a:r>
              <a:rPr lang="en-US" sz="2500" dirty="0">
                <a:solidFill>
                  <a:srgbClr val="504C49"/>
                </a:solidFill>
                <a:latin typeface="Platypi Medium" pitchFamily="34" charset="0"/>
                <a:ea typeface="Platypi Medium" pitchFamily="34" charset="-122"/>
                <a:cs typeface="Platypi Medium" pitchFamily="34" charset="-120"/>
              </a:rPr>
              <a:t>3</a:t>
            </a:r>
            <a:endParaRPr lang="en-US" sz="2500" dirty="0"/>
          </a:p>
        </p:txBody>
      </p:sp>
      <p:sp>
        <p:nvSpPr>
          <p:cNvPr id="15" name="Text 13"/>
          <p:cNvSpPr/>
          <p:nvPr/>
        </p:nvSpPr>
        <p:spPr>
          <a:xfrm>
            <a:off x="7542014" y="5199102"/>
            <a:ext cx="3026093"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Karşılaştırmalı Analiz</a:t>
            </a:r>
            <a:endParaRPr lang="en-US" sz="2200" dirty="0"/>
          </a:p>
        </p:txBody>
      </p:sp>
      <p:sp>
        <p:nvSpPr>
          <p:cNvPr id="16" name="Text 14"/>
          <p:cNvSpPr/>
          <p:nvPr/>
        </p:nvSpPr>
        <p:spPr>
          <a:xfrm>
            <a:off x="7542014" y="5689521"/>
            <a:ext cx="4564142" cy="362903"/>
          </a:xfrm>
          <a:prstGeom prst="rect">
            <a:avLst/>
          </a:prstGeom>
          <a:noFill/>
          <a:ln/>
        </p:spPr>
        <p:txBody>
          <a:bodyPr wrap="non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Farklı modellerin performans karşılaştırması</a:t>
            </a:r>
            <a:endParaRPr lang="en-US" sz="1750" dirty="0"/>
          </a:p>
        </p:txBody>
      </p:sp>
      <p:sp>
        <p:nvSpPr>
          <p:cNvPr id="17" name="Text 15"/>
          <p:cNvSpPr/>
          <p:nvPr/>
        </p:nvSpPr>
        <p:spPr>
          <a:xfrm>
            <a:off x="793790" y="6534388"/>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Eğitim sürecinden sonra, modelin doğruluk oranlarını ve hızını test etmek gereklidir. Modelin doğruluk oranları ve hız testleri, modelin hedefleriniz doğrultusunda başarılı olup olmadığını gösterecektir.</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11398"/>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GPU Hızlandırması ve Performans</a:t>
            </a:r>
            <a:endParaRPr lang="en-US" sz="4450" dirty="0"/>
          </a:p>
        </p:txBody>
      </p:sp>
      <p:sp>
        <p:nvSpPr>
          <p:cNvPr id="4" name="Shape 1"/>
          <p:cNvSpPr/>
          <p:nvPr/>
        </p:nvSpPr>
        <p:spPr>
          <a:xfrm>
            <a:off x="793790" y="2469118"/>
            <a:ext cx="7556421" cy="3705225"/>
          </a:xfrm>
          <a:prstGeom prst="roundRect">
            <a:avLst>
              <a:gd name="adj" fmla="val 918"/>
            </a:avLst>
          </a:prstGeom>
          <a:noFill/>
          <a:ln w="7620">
            <a:solidFill>
              <a:srgbClr val="000000">
                <a:alpha val="8000"/>
              </a:srgbClr>
            </a:solidFill>
            <a:prstDash val="solid"/>
          </a:ln>
        </p:spPr>
      </p:sp>
      <p:sp>
        <p:nvSpPr>
          <p:cNvPr id="5" name="Shape 2"/>
          <p:cNvSpPr/>
          <p:nvPr/>
        </p:nvSpPr>
        <p:spPr>
          <a:xfrm>
            <a:off x="801410" y="2476738"/>
            <a:ext cx="7541181" cy="1013222"/>
          </a:xfrm>
          <a:prstGeom prst="rect">
            <a:avLst/>
          </a:prstGeom>
          <a:solidFill>
            <a:srgbClr val="FFFFFF">
              <a:alpha val="4000"/>
            </a:srgbClr>
          </a:solidFill>
          <a:ln/>
        </p:spPr>
      </p:sp>
      <p:sp>
        <p:nvSpPr>
          <p:cNvPr id="6" name="Text 3"/>
          <p:cNvSpPr/>
          <p:nvPr/>
        </p:nvSpPr>
        <p:spPr>
          <a:xfrm>
            <a:off x="1028462" y="2620447"/>
            <a:ext cx="1427798"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İşlem</a:t>
            </a:r>
            <a:endParaRPr lang="en-US" sz="1750" dirty="0"/>
          </a:p>
        </p:txBody>
      </p:sp>
      <p:sp>
        <p:nvSpPr>
          <p:cNvPr id="7" name="Text 4"/>
          <p:cNvSpPr/>
          <p:nvPr/>
        </p:nvSpPr>
        <p:spPr>
          <a:xfrm>
            <a:off x="2917508" y="2620447"/>
            <a:ext cx="1423987"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CPU Süresi (ms)</a:t>
            </a:r>
            <a:endParaRPr lang="en-US" sz="1750" dirty="0"/>
          </a:p>
        </p:txBody>
      </p:sp>
      <p:sp>
        <p:nvSpPr>
          <p:cNvPr id="8" name="Text 5"/>
          <p:cNvSpPr/>
          <p:nvPr/>
        </p:nvSpPr>
        <p:spPr>
          <a:xfrm>
            <a:off x="4802743" y="2620447"/>
            <a:ext cx="1423987"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GPU Süresi (ms)</a:t>
            </a:r>
            <a:endParaRPr lang="en-US" sz="1750" dirty="0"/>
          </a:p>
        </p:txBody>
      </p:sp>
      <p:sp>
        <p:nvSpPr>
          <p:cNvPr id="9" name="Text 6"/>
          <p:cNvSpPr/>
          <p:nvPr/>
        </p:nvSpPr>
        <p:spPr>
          <a:xfrm>
            <a:off x="6687979" y="2620447"/>
            <a:ext cx="1427798"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Hızlanma Oranı</a:t>
            </a:r>
            <a:endParaRPr lang="en-US" sz="1750" dirty="0"/>
          </a:p>
        </p:txBody>
      </p:sp>
      <p:sp>
        <p:nvSpPr>
          <p:cNvPr id="10" name="Shape 7"/>
          <p:cNvSpPr/>
          <p:nvPr/>
        </p:nvSpPr>
        <p:spPr>
          <a:xfrm>
            <a:off x="801410" y="3489960"/>
            <a:ext cx="7541181" cy="1013222"/>
          </a:xfrm>
          <a:prstGeom prst="rect">
            <a:avLst/>
          </a:prstGeom>
          <a:solidFill>
            <a:srgbClr val="000000">
              <a:alpha val="4000"/>
            </a:srgbClr>
          </a:solidFill>
          <a:ln/>
        </p:spPr>
      </p:sp>
      <p:sp>
        <p:nvSpPr>
          <p:cNvPr id="11" name="Text 8"/>
          <p:cNvSpPr/>
          <p:nvPr/>
        </p:nvSpPr>
        <p:spPr>
          <a:xfrm>
            <a:off x="1028462" y="3633668"/>
            <a:ext cx="1427798"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Model Eğitimi (Epoch)</a:t>
            </a:r>
            <a:endParaRPr lang="en-US" sz="1750" dirty="0"/>
          </a:p>
        </p:txBody>
      </p:sp>
      <p:sp>
        <p:nvSpPr>
          <p:cNvPr id="12" name="Text 9"/>
          <p:cNvSpPr/>
          <p:nvPr/>
        </p:nvSpPr>
        <p:spPr>
          <a:xfrm>
            <a:off x="2917508" y="3633668"/>
            <a:ext cx="1423987"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3600000</a:t>
            </a:r>
            <a:endParaRPr lang="en-US" sz="1750" dirty="0"/>
          </a:p>
        </p:txBody>
      </p:sp>
      <p:sp>
        <p:nvSpPr>
          <p:cNvPr id="13" name="Text 10"/>
          <p:cNvSpPr/>
          <p:nvPr/>
        </p:nvSpPr>
        <p:spPr>
          <a:xfrm>
            <a:off x="4802743" y="3633668"/>
            <a:ext cx="1423987"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180000</a:t>
            </a:r>
            <a:endParaRPr lang="en-US" sz="1750" dirty="0"/>
          </a:p>
        </p:txBody>
      </p:sp>
      <p:sp>
        <p:nvSpPr>
          <p:cNvPr id="14" name="Text 11"/>
          <p:cNvSpPr/>
          <p:nvPr/>
        </p:nvSpPr>
        <p:spPr>
          <a:xfrm>
            <a:off x="6687979" y="3633668"/>
            <a:ext cx="1427798"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20x</a:t>
            </a:r>
            <a:endParaRPr lang="en-US" sz="1750" dirty="0"/>
          </a:p>
        </p:txBody>
      </p:sp>
      <p:sp>
        <p:nvSpPr>
          <p:cNvPr id="15" name="Shape 12"/>
          <p:cNvSpPr/>
          <p:nvPr/>
        </p:nvSpPr>
        <p:spPr>
          <a:xfrm>
            <a:off x="801410" y="4503182"/>
            <a:ext cx="7541181" cy="650319"/>
          </a:xfrm>
          <a:prstGeom prst="rect">
            <a:avLst/>
          </a:prstGeom>
          <a:solidFill>
            <a:srgbClr val="FFFFFF">
              <a:alpha val="4000"/>
            </a:srgbClr>
          </a:solidFill>
          <a:ln/>
        </p:spPr>
      </p:sp>
      <p:sp>
        <p:nvSpPr>
          <p:cNvPr id="16" name="Text 13"/>
          <p:cNvSpPr/>
          <p:nvPr/>
        </p:nvSpPr>
        <p:spPr>
          <a:xfrm>
            <a:off x="1028462" y="4646890"/>
            <a:ext cx="1427798"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Nesne Tespiti</a:t>
            </a:r>
            <a:endParaRPr lang="en-US" sz="1750" dirty="0"/>
          </a:p>
        </p:txBody>
      </p:sp>
      <p:sp>
        <p:nvSpPr>
          <p:cNvPr id="17" name="Text 14"/>
          <p:cNvSpPr/>
          <p:nvPr/>
        </p:nvSpPr>
        <p:spPr>
          <a:xfrm>
            <a:off x="2917508" y="4646890"/>
            <a:ext cx="1423987"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250</a:t>
            </a:r>
            <a:endParaRPr lang="en-US" sz="1750" dirty="0"/>
          </a:p>
        </p:txBody>
      </p:sp>
      <p:sp>
        <p:nvSpPr>
          <p:cNvPr id="18" name="Text 15"/>
          <p:cNvSpPr/>
          <p:nvPr/>
        </p:nvSpPr>
        <p:spPr>
          <a:xfrm>
            <a:off x="4802743" y="4646890"/>
            <a:ext cx="1423987"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15</a:t>
            </a:r>
            <a:endParaRPr lang="en-US" sz="1750" dirty="0"/>
          </a:p>
        </p:txBody>
      </p:sp>
      <p:sp>
        <p:nvSpPr>
          <p:cNvPr id="19" name="Text 16"/>
          <p:cNvSpPr/>
          <p:nvPr/>
        </p:nvSpPr>
        <p:spPr>
          <a:xfrm>
            <a:off x="6687979" y="4646890"/>
            <a:ext cx="1427798"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16.7x</a:t>
            </a:r>
            <a:endParaRPr lang="en-US" sz="1750" dirty="0"/>
          </a:p>
        </p:txBody>
      </p:sp>
      <p:sp>
        <p:nvSpPr>
          <p:cNvPr id="20" name="Shape 17"/>
          <p:cNvSpPr/>
          <p:nvPr/>
        </p:nvSpPr>
        <p:spPr>
          <a:xfrm>
            <a:off x="801410" y="5153501"/>
            <a:ext cx="7541181" cy="1013222"/>
          </a:xfrm>
          <a:prstGeom prst="rect">
            <a:avLst/>
          </a:prstGeom>
          <a:solidFill>
            <a:srgbClr val="000000">
              <a:alpha val="4000"/>
            </a:srgbClr>
          </a:solidFill>
          <a:ln/>
        </p:spPr>
      </p:sp>
      <p:sp>
        <p:nvSpPr>
          <p:cNvPr id="21" name="Text 18"/>
          <p:cNvSpPr/>
          <p:nvPr/>
        </p:nvSpPr>
        <p:spPr>
          <a:xfrm>
            <a:off x="1028462" y="5297210"/>
            <a:ext cx="1427798"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Görüntü İşleme</a:t>
            </a:r>
            <a:endParaRPr lang="en-US" sz="1750" dirty="0"/>
          </a:p>
        </p:txBody>
      </p:sp>
      <p:sp>
        <p:nvSpPr>
          <p:cNvPr id="22" name="Text 19"/>
          <p:cNvSpPr/>
          <p:nvPr/>
        </p:nvSpPr>
        <p:spPr>
          <a:xfrm>
            <a:off x="2917508" y="5297210"/>
            <a:ext cx="1423987"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120</a:t>
            </a:r>
            <a:endParaRPr lang="en-US" sz="1750" dirty="0"/>
          </a:p>
        </p:txBody>
      </p:sp>
      <p:sp>
        <p:nvSpPr>
          <p:cNvPr id="23" name="Text 20"/>
          <p:cNvSpPr/>
          <p:nvPr/>
        </p:nvSpPr>
        <p:spPr>
          <a:xfrm>
            <a:off x="4802743" y="5297210"/>
            <a:ext cx="1423987"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8</a:t>
            </a:r>
            <a:endParaRPr lang="en-US" sz="1750" dirty="0"/>
          </a:p>
        </p:txBody>
      </p:sp>
      <p:sp>
        <p:nvSpPr>
          <p:cNvPr id="24" name="Text 21"/>
          <p:cNvSpPr/>
          <p:nvPr/>
        </p:nvSpPr>
        <p:spPr>
          <a:xfrm>
            <a:off x="6687979" y="5297210"/>
            <a:ext cx="1427798" cy="362903"/>
          </a:xfrm>
          <a:prstGeom prst="rect">
            <a:avLst/>
          </a:prstGeom>
          <a:noFill/>
          <a:ln/>
        </p:spPr>
        <p:txBody>
          <a:bodyPr wrap="non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15x</a:t>
            </a:r>
            <a:endParaRPr lang="en-US" sz="1750" dirty="0"/>
          </a:p>
        </p:txBody>
      </p:sp>
      <p:sp>
        <p:nvSpPr>
          <p:cNvPr id="25" name="Text 22"/>
          <p:cNvSpPr/>
          <p:nvPr/>
        </p:nvSpPr>
        <p:spPr>
          <a:xfrm>
            <a:off x="793790" y="6429494"/>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CUDA kullanarak GPU hızlandırması, modelin eğitim sürecini verimli hale getirecek ve daha hızlı sonuçlar almanızı sağlayacaktır. Bu, özellikle zaman kısıtlamalarının olduğu durumlarda kritik bir avantaj sağlayabilir.</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93790" y="1328857"/>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Yarışmaya Katılım</a:t>
            </a:r>
            <a:endParaRPr lang="en-US" sz="4450" dirty="0"/>
          </a:p>
        </p:txBody>
      </p:sp>
      <p:pic>
        <p:nvPicPr>
          <p:cNvPr id="3" name="Image 0" descr="preencoded.png">    </p:cNvPr>
          <p:cNvPicPr>
            <a:picLocks noChangeAspect="1"/>
          </p:cNvPicPr>
          <p:nvPr/>
        </p:nvPicPr>
        <p:blipFill>
          <a:blip r:embed="rId1"/>
          <a:stretch>
            <a:fillRect/>
          </a:stretch>
        </p:blipFill>
        <p:spPr>
          <a:xfrm>
            <a:off x="793790" y="2491264"/>
            <a:ext cx="4120753" cy="2546747"/>
          </a:xfrm>
          <a:prstGeom prst="rect">
            <a:avLst/>
          </a:prstGeom>
        </p:spPr>
      </p:pic>
      <p:sp>
        <p:nvSpPr>
          <p:cNvPr id="4" name="Text 1"/>
          <p:cNvSpPr/>
          <p:nvPr/>
        </p:nvSpPr>
        <p:spPr>
          <a:xfrm>
            <a:off x="793790" y="532149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Takım Çalışması</a:t>
            </a:r>
            <a:endParaRPr lang="en-US" sz="2200" dirty="0"/>
          </a:p>
        </p:txBody>
      </p:sp>
      <p:sp>
        <p:nvSpPr>
          <p:cNvPr id="5" name="Text 2"/>
          <p:cNvSpPr/>
          <p:nvPr/>
        </p:nvSpPr>
        <p:spPr>
          <a:xfrm>
            <a:off x="793790" y="5811917"/>
            <a:ext cx="4120753" cy="1088708"/>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Yarışmaya katılma sürecinde, projeyi doğru araçlar ve yazılımlar ile desteklemek büyük önem taşır.</a:t>
            </a:r>
            <a:endParaRPr lang="en-US" sz="1750" dirty="0"/>
          </a:p>
        </p:txBody>
      </p:sp>
      <p:pic>
        <p:nvPicPr>
          <p:cNvPr id="6" name="Image 1" descr="preencoded.png">    </p:cNvPr>
          <p:cNvPicPr>
            <a:picLocks noChangeAspect="1"/>
          </p:cNvPicPr>
          <p:nvPr/>
        </p:nvPicPr>
        <p:blipFill>
          <a:blip r:embed="rId2"/>
          <a:stretch>
            <a:fillRect/>
          </a:stretch>
        </p:blipFill>
        <p:spPr>
          <a:xfrm>
            <a:off x="5254704" y="2491264"/>
            <a:ext cx="4120872" cy="2546866"/>
          </a:xfrm>
          <a:prstGeom prst="rect">
            <a:avLst/>
          </a:prstGeom>
        </p:spPr>
      </p:pic>
      <p:sp>
        <p:nvSpPr>
          <p:cNvPr id="7" name="Text 3"/>
          <p:cNvSpPr/>
          <p:nvPr/>
        </p:nvSpPr>
        <p:spPr>
          <a:xfrm>
            <a:off x="5254704" y="532161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Teknik Sunum</a:t>
            </a:r>
            <a:endParaRPr lang="en-US" sz="2200" dirty="0"/>
          </a:p>
        </p:txBody>
      </p:sp>
      <p:sp>
        <p:nvSpPr>
          <p:cNvPr id="8" name="Text 4"/>
          <p:cNvSpPr/>
          <p:nvPr/>
        </p:nvSpPr>
        <p:spPr>
          <a:xfrm>
            <a:off x="5254704" y="5812036"/>
            <a:ext cx="4120872" cy="1088708"/>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YOLOv4, TinyDarknet, OpenCV, CUDA ve diğer yazılımlar sayesinde hedeflerinize ulaşabilecek altyapıyı kurabilirsiniz.</a:t>
            </a:r>
            <a:endParaRPr lang="en-US" sz="1750" dirty="0"/>
          </a:p>
        </p:txBody>
      </p:sp>
      <p:pic>
        <p:nvPicPr>
          <p:cNvPr id="9" name="Image 2" descr="preencoded.png">    </p:cNvPr>
          <p:cNvPicPr>
            <a:picLocks noChangeAspect="1"/>
          </p:cNvPicPr>
          <p:nvPr/>
        </p:nvPicPr>
        <p:blipFill>
          <a:blip r:embed="rId3"/>
          <a:stretch>
            <a:fillRect/>
          </a:stretch>
        </p:blipFill>
        <p:spPr>
          <a:xfrm>
            <a:off x="9715738" y="2491264"/>
            <a:ext cx="4120753" cy="2546747"/>
          </a:xfrm>
          <a:prstGeom prst="rect">
            <a:avLst/>
          </a:prstGeom>
        </p:spPr>
      </p:pic>
      <p:sp>
        <p:nvSpPr>
          <p:cNvPr id="10" name="Text 5"/>
          <p:cNvSpPr/>
          <p:nvPr/>
        </p:nvSpPr>
        <p:spPr>
          <a:xfrm>
            <a:off x="9715738" y="532149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Canlı Demo</a:t>
            </a:r>
            <a:endParaRPr lang="en-US" sz="2200" dirty="0"/>
          </a:p>
        </p:txBody>
      </p:sp>
      <p:sp>
        <p:nvSpPr>
          <p:cNvPr id="11" name="Text 6"/>
          <p:cNvSpPr/>
          <p:nvPr/>
        </p:nvSpPr>
        <p:spPr>
          <a:xfrm>
            <a:off x="9715738" y="5811917"/>
            <a:ext cx="4120753" cy="1088708"/>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Yarışma sırasında sistemin canlı demonstrasyonu jüriyi etkilemek için önemlidir.</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32949" y="575905"/>
            <a:ext cx="5236012" cy="654487"/>
          </a:xfrm>
          <a:prstGeom prst="rect">
            <a:avLst/>
          </a:prstGeom>
          <a:noFill/>
          <a:ln/>
        </p:spPr>
        <p:txBody>
          <a:bodyPr wrap="none" lIns="0" tIns="0" rIns="0" bIns="0" rtlCol="0" anchor="t"/>
          <a:lstStyle/>
          <a:p>
            <a:pPr indent="0" marL="0">
              <a:lnSpc>
                <a:spcPts val="5150"/>
              </a:lnSpc>
              <a:buNone/>
            </a:pPr>
            <a:r>
              <a:rPr lang="en-US" sz="4100" dirty="0">
                <a:solidFill>
                  <a:srgbClr val="201B18"/>
                </a:solidFill>
                <a:latin typeface="Platypi Medium" pitchFamily="34" charset="0"/>
                <a:ea typeface="Platypi Medium" pitchFamily="34" charset="-122"/>
                <a:cs typeface="Platypi Medium" pitchFamily="34" charset="-120"/>
              </a:rPr>
              <a:t>Gelecek Hedefler</a:t>
            </a:r>
            <a:endParaRPr lang="en-US" sz="4100" dirty="0"/>
          </a:p>
        </p:txBody>
      </p:sp>
      <p:pic>
        <p:nvPicPr>
          <p:cNvPr id="3" name="Image 0" descr="preencoded.png">    </p:cNvPr>
          <p:cNvPicPr>
            <a:picLocks noChangeAspect="1"/>
          </p:cNvPicPr>
          <p:nvPr/>
        </p:nvPicPr>
        <p:blipFill>
          <a:blip r:embed="rId1"/>
          <a:stretch>
            <a:fillRect/>
          </a:stretch>
        </p:blipFill>
        <p:spPr>
          <a:xfrm>
            <a:off x="3668554" y="4021812"/>
            <a:ext cx="7293293" cy="7293293"/>
          </a:xfrm>
          <a:prstGeom prst="rect">
            <a:avLst/>
          </a:prstGeom>
        </p:spPr>
      </p:pic>
      <p:sp>
        <p:nvSpPr>
          <p:cNvPr id="4" name="Text 1"/>
          <p:cNvSpPr/>
          <p:nvPr/>
        </p:nvSpPr>
        <p:spPr>
          <a:xfrm>
            <a:off x="4611588" y="6400860"/>
            <a:ext cx="353378" cy="441722"/>
          </a:xfrm>
          <a:prstGeom prst="rect">
            <a:avLst/>
          </a:prstGeom>
          <a:noFill/>
          <a:ln/>
        </p:spPr>
        <p:txBody>
          <a:bodyPr wrap="none" lIns="0" tIns="0" rIns="0" bIns="0" rtlCol="0" anchor="t"/>
          <a:lstStyle/>
          <a:p>
            <a:pPr indent="0" marL="0">
              <a:lnSpc>
                <a:spcPts val="4450"/>
              </a:lnSpc>
              <a:buNone/>
            </a:pPr>
            <a:r>
              <a:rPr lang="en-US" sz="2750" dirty="0">
                <a:solidFill>
                  <a:srgbClr val="504C49"/>
                </a:solidFill>
                <a:latin typeface="Platypi Medium" pitchFamily="34" charset="0"/>
                <a:ea typeface="Platypi Medium" pitchFamily="34" charset="-122"/>
                <a:cs typeface="Platypi Medium" pitchFamily="34" charset="-120"/>
              </a:rPr>
              <a:t>1</a:t>
            </a:r>
            <a:endParaRPr lang="en-US" sz="2750" dirty="0"/>
          </a:p>
        </p:txBody>
      </p:sp>
      <p:pic>
        <p:nvPicPr>
          <p:cNvPr id="5" name="Image 1" descr="preencoded.png">    </p:cNvPr>
          <p:cNvPicPr>
            <a:picLocks noChangeAspect="1"/>
          </p:cNvPicPr>
          <p:nvPr/>
        </p:nvPicPr>
        <p:blipFill>
          <a:blip r:embed="rId2"/>
          <a:stretch>
            <a:fillRect/>
          </a:stretch>
        </p:blipFill>
        <p:spPr>
          <a:xfrm>
            <a:off x="3668554" y="4021812"/>
            <a:ext cx="7293293" cy="7293293"/>
          </a:xfrm>
          <a:prstGeom prst="rect">
            <a:avLst/>
          </a:prstGeom>
        </p:spPr>
      </p:pic>
      <p:sp>
        <p:nvSpPr>
          <p:cNvPr id="6" name="Text 2"/>
          <p:cNvSpPr/>
          <p:nvPr/>
        </p:nvSpPr>
        <p:spPr>
          <a:xfrm>
            <a:off x="6091773" y="4920675"/>
            <a:ext cx="353378" cy="441722"/>
          </a:xfrm>
          <a:prstGeom prst="rect">
            <a:avLst/>
          </a:prstGeom>
          <a:noFill/>
          <a:ln/>
        </p:spPr>
        <p:txBody>
          <a:bodyPr wrap="none" lIns="0" tIns="0" rIns="0" bIns="0" rtlCol="0" anchor="t"/>
          <a:lstStyle/>
          <a:p>
            <a:pPr indent="0" marL="0">
              <a:lnSpc>
                <a:spcPts val="4450"/>
              </a:lnSpc>
              <a:buNone/>
            </a:pPr>
            <a:r>
              <a:rPr lang="en-US" sz="2750" dirty="0">
                <a:solidFill>
                  <a:srgbClr val="504C49"/>
                </a:solidFill>
                <a:latin typeface="Platypi Medium" pitchFamily="34" charset="0"/>
                <a:ea typeface="Platypi Medium" pitchFamily="34" charset="-122"/>
                <a:cs typeface="Platypi Medium" pitchFamily="34" charset="-120"/>
              </a:rPr>
              <a:t>2</a:t>
            </a:r>
            <a:endParaRPr lang="en-US" sz="2750" dirty="0"/>
          </a:p>
        </p:txBody>
      </p:sp>
      <p:pic>
        <p:nvPicPr>
          <p:cNvPr id="7" name="Image 2" descr="preencoded.png">    </p:cNvPr>
          <p:cNvPicPr>
            <a:picLocks noChangeAspect="1"/>
          </p:cNvPicPr>
          <p:nvPr/>
        </p:nvPicPr>
        <p:blipFill>
          <a:blip r:embed="rId3"/>
          <a:stretch>
            <a:fillRect/>
          </a:stretch>
        </p:blipFill>
        <p:spPr>
          <a:xfrm>
            <a:off x="3668554" y="4021812"/>
            <a:ext cx="7293293" cy="7293293"/>
          </a:xfrm>
          <a:prstGeom prst="rect">
            <a:avLst/>
          </a:prstGeom>
        </p:spPr>
      </p:pic>
      <p:sp>
        <p:nvSpPr>
          <p:cNvPr id="8" name="Text 3"/>
          <p:cNvSpPr/>
          <p:nvPr/>
        </p:nvSpPr>
        <p:spPr>
          <a:xfrm>
            <a:off x="8185011" y="4920675"/>
            <a:ext cx="353378" cy="441722"/>
          </a:xfrm>
          <a:prstGeom prst="rect">
            <a:avLst/>
          </a:prstGeom>
          <a:noFill/>
          <a:ln/>
        </p:spPr>
        <p:txBody>
          <a:bodyPr wrap="none" lIns="0" tIns="0" rIns="0" bIns="0" rtlCol="0" anchor="t"/>
          <a:lstStyle/>
          <a:p>
            <a:pPr indent="0" marL="0">
              <a:lnSpc>
                <a:spcPts val="4450"/>
              </a:lnSpc>
              <a:buNone/>
            </a:pPr>
            <a:r>
              <a:rPr lang="en-US" sz="2750" dirty="0">
                <a:solidFill>
                  <a:srgbClr val="504C49"/>
                </a:solidFill>
                <a:latin typeface="Platypi Medium" pitchFamily="34" charset="0"/>
                <a:ea typeface="Platypi Medium" pitchFamily="34" charset="-122"/>
                <a:cs typeface="Platypi Medium" pitchFamily="34" charset="-120"/>
              </a:rPr>
              <a:t>3</a:t>
            </a:r>
            <a:endParaRPr lang="en-US" sz="2750" dirty="0"/>
          </a:p>
        </p:txBody>
      </p:sp>
      <p:pic>
        <p:nvPicPr>
          <p:cNvPr id="9" name="Image 3" descr="preencoded.png">    </p:cNvPr>
          <p:cNvPicPr>
            <a:picLocks noChangeAspect="1"/>
          </p:cNvPicPr>
          <p:nvPr/>
        </p:nvPicPr>
        <p:blipFill>
          <a:blip r:embed="rId4"/>
          <a:stretch>
            <a:fillRect/>
          </a:stretch>
        </p:blipFill>
        <p:spPr>
          <a:xfrm>
            <a:off x="3668554" y="4021812"/>
            <a:ext cx="7293293" cy="7293293"/>
          </a:xfrm>
          <a:prstGeom prst="rect">
            <a:avLst/>
          </a:prstGeom>
        </p:spPr>
      </p:pic>
      <p:sp>
        <p:nvSpPr>
          <p:cNvPr id="10" name="Text 4"/>
          <p:cNvSpPr/>
          <p:nvPr/>
        </p:nvSpPr>
        <p:spPr>
          <a:xfrm>
            <a:off x="9665196" y="6400860"/>
            <a:ext cx="353378" cy="441722"/>
          </a:xfrm>
          <a:prstGeom prst="rect">
            <a:avLst/>
          </a:prstGeom>
          <a:noFill/>
          <a:ln/>
        </p:spPr>
        <p:txBody>
          <a:bodyPr wrap="none" lIns="0" tIns="0" rIns="0" bIns="0" rtlCol="0" anchor="t"/>
          <a:lstStyle/>
          <a:p>
            <a:pPr indent="0" marL="0">
              <a:lnSpc>
                <a:spcPts val="4450"/>
              </a:lnSpc>
              <a:buNone/>
            </a:pPr>
            <a:r>
              <a:rPr lang="en-US" sz="2750" dirty="0">
                <a:solidFill>
                  <a:srgbClr val="504C49"/>
                </a:solidFill>
                <a:latin typeface="Platypi Medium" pitchFamily="34" charset="0"/>
                <a:ea typeface="Platypi Medium" pitchFamily="34" charset="-122"/>
                <a:cs typeface="Platypi Medium" pitchFamily="34" charset="-120"/>
              </a:rPr>
              <a:t>4</a:t>
            </a:r>
            <a:endParaRPr lang="en-US" sz="2750" dirty="0"/>
          </a:p>
        </p:txBody>
      </p:sp>
      <p:sp>
        <p:nvSpPr>
          <p:cNvPr id="11" name="Text 5"/>
          <p:cNvSpPr/>
          <p:nvPr/>
        </p:nvSpPr>
        <p:spPr>
          <a:xfrm>
            <a:off x="951667" y="2155508"/>
            <a:ext cx="2617946" cy="327184"/>
          </a:xfrm>
          <a:prstGeom prst="rect">
            <a:avLst/>
          </a:prstGeom>
          <a:noFill/>
          <a:ln/>
        </p:spPr>
        <p:txBody>
          <a:bodyPr wrap="none" lIns="0" tIns="0" rIns="0" bIns="0" rtlCol="0" anchor="t"/>
          <a:lstStyle/>
          <a:p>
            <a:pPr algn="ctr" indent="0" marL="0">
              <a:lnSpc>
                <a:spcPts val="2550"/>
              </a:lnSpc>
              <a:buNone/>
            </a:pPr>
            <a:r>
              <a:rPr lang="en-US" sz="2050" dirty="0">
                <a:solidFill>
                  <a:srgbClr val="201B18"/>
                </a:solidFill>
                <a:latin typeface="Platypi Medium" pitchFamily="34" charset="0"/>
                <a:ea typeface="Platypi Medium" pitchFamily="34" charset="-122"/>
                <a:cs typeface="Platypi Medium" pitchFamily="34" charset="-120"/>
              </a:rPr>
              <a:t>Daha Fazla Veri</a:t>
            </a:r>
            <a:endParaRPr lang="en-US" sz="2050" dirty="0"/>
          </a:p>
        </p:txBody>
      </p:sp>
      <p:sp>
        <p:nvSpPr>
          <p:cNvPr id="12" name="Text 6"/>
          <p:cNvSpPr/>
          <p:nvPr/>
        </p:nvSpPr>
        <p:spPr>
          <a:xfrm>
            <a:off x="732949" y="2608302"/>
            <a:ext cx="3055501" cy="2345293"/>
          </a:xfrm>
          <a:prstGeom prst="rect">
            <a:avLst/>
          </a:prstGeom>
          <a:noFill/>
          <a:ln/>
        </p:spPr>
        <p:txBody>
          <a:bodyPr wrap="square" lIns="0" tIns="0" rIns="0" bIns="0" rtlCol="0" anchor="t"/>
          <a:lstStyle/>
          <a:p>
            <a:pPr algn="ct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Gelecek projelerde ise, modelinizi daha fazla veri seti ile eğiterek daha fazla nesne tespiti yapılabilmesini sağlamak ve modelin doğruluğunu artırmak önemli hedefler arasında yer alabilir.</a:t>
            </a:r>
            <a:endParaRPr lang="en-US" sz="1600" dirty="0"/>
          </a:p>
        </p:txBody>
      </p:sp>
      <p:sp>
        <p:nvSpPr>
          <p:cNvPr id="13" name="Text 7"/>
          <p:cNvSpPr/>
          <p:nvPr/>
        </p:nvSpPr>
        <p:spPr>
          <a:xfrm>
            <a:off x="4102537" y="1649254"/>
            <a:ext cx="3055620" cy="654368"/>
          </a:xfrm>
          <a:prstGeom prst="rect">
            <a:avLst/>
          </a:prstGeom>
          <a:noFill/>
          <a:ln/>
        </p:spPr>
        <p:txBody>
          <a:bodyPr wrap="square" lIns="0" tIns="0" rIns="0" bIns="0" rtlCol="0" anchor="t"/>
          <a:lstStyle/>
          <a:p>
            <a:pPr algn="ctr" indent="0" marL="0">
              <a:lnSpc>
                <a:spcPts val="2550"/>
              </a:lnSpc>
              <a:buNone/>
            </a:pPr>
            <a:r>
              <a:rPr lang="en-US" sz="2050" dirty="0">
                <a:solidFill>
                  <a:srgbClr val="201B18"/>
                </a:solidFill>
                <a:latin typeface="Platypi Medium" pitchFamily="34" charset="0"/>
                <a:ea typeface="Platypi Medium" pitchFamily="34" charset="-122"/>
                <a:cs typeface="Platypi Medium" pitchFamily="34" charset="-120"/>
              </a:rPr>
              <a:t>Platform Optimizasyonu</a:t>
            </a:r>
            <a:endParaRPr lang="en-US" sz="2050" dirty="0"/>
          </a:p>
        </p:txBody>
      </p:sp>
      <p:sp>
        <p:nvSpPr>
          <p:cNvPr id="14" name="Text 8"/>
          <p:cNvSpPr/>
          <p:nvPr/>
        </p:nvSpPr>
        <p:spPr>
          <a:xfrm>
            <a:off x="4102537" y="2429232"/>
            <a:ext cx="3055620" cy="1340168"/>
          </a:xfrm>
          <a:prstGeom prst="rect">
            <a:avLst/>
          </a:prstGeom>
          <a:noFill/>
          <a:ln/>
        </p:spPr>
        <p:txBody>
          <a:bodyPr wrap="square" lIns="0" tIns="0" rIns="0" bIns="0" rtlCol="0" anchor="t"/>
          <a:lstStyle/>
          <a:p>
            <a:pPr algn="ct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Modelin daha geniş platformlar üzerinde çalışabilmesi için optimizasyonlar yapılması gerekebilir.</a:t>
            </a:r>
            <a:endParaRPr lang="en-US" sz="1600" dirty="0"/>
          </a:p>
        </p:txBody>
      </p:sp>
      <p:sp>
        <p:nvSpPr>
          <p:cNvPr id="15" name="Text 9"/>
          <p:cNvSpPr/>
          <p:nvPr/>
        </p:nvSpPr>
        <p:spPr>
          <a:xfrm>
            <a:off x="7472243" y="1649254"/>
            <a:ext cx="3055501" cy="654368"/>
          </a:xfrm>
          <a:prstGeom prst="rect">
            <a:avLst/>
          </a:prstGeom>
          <a:noFill/>
          <a:ln/>
        </p:spPr>
        <p:txBody>
          <a:bodyPr wrap="square" lIns="0" tIns="0" rIns="0" bIns="0" rtlCol="0" anchor="t"/>
          <a:lstStyle/>
          <a:p>
            <a:pPr algn="ctr" indent="0" marL="0">
              <a:lnSpc>
                <a:spcPts val="2550"/>
              </a:lnSpc>
              <a:buNone/>
            </a:pPr>
            <a:r>
              <a:rPr lang="en-US" sz="2050" dirty="0">
                <a:solidFill>
                  <a:srgbClr val="201B18"/>
                </a:solidFill>
                <a:latin typeface="Platypi Medium" pitchFamily="34" charset="0"/>
                <a:ea typeface="Platypi Medium" pitchFamily="34" charset="-122"/>
                <a:cs typeface="Platypi Medium" pitchFamily="34" charset="-120"/>
              </a:rPr>
              <a:t>Gerçek Zamanlı Performans</a:t>
            </a:r>
            <a:endParaRPr lang="en-US" sz="2050" dirty="0"/>
          </a:p>
        </p:txBody>
      </p:sp>
      <p:sp>
        <p:nvSpPr>
          <p:cNvPr id="16" name="Text 10"/>
          <p:cNvSpPr/>
          <p:nvPr/>
        </p:nvSpPr>
        <p:spPr>
          <a:xfrm>
            <a:off x="7472243" y="2429232"/>
            <a:ext cx="3055501" cy="1340168"/>
          </a:xfrm>
          <a:prstGeom prst="rect">
            <a:avLst/>
          </a:prstGeom>
          <a:noFill/>
          <a:ln/>
        </p:spPr>
        <p:txBody>
          <a:bodyPr wrap="square" lIns="0" tIns="0" rIns="0" bIns="0" rtlCol="0" anchor="t"/>
          <a:lstStyle/>
          <a:p>
            <a:pPr algn="ct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Gerçek zamanlı tespit performansını artırmak için algoritma iyileştirmeleri yapılabilir.</a:t>
            </a:r>
            <a:endParaRPr lang="en-US" sz="1600" dirty="0"/>
          </a:p>
        </p:txBody>
      </p:sp>
      <p:sp>
        <p:nvSpPr>
          <p:cNvPr id="17" name="Text 11"/>
          <p:cNvSpPr/>
          <p:nvPr/>
        </p:nvSpPr>
        <p:spPr>
          <a:xfrm>
            <a:off x="11060668" y="3160633"/>
            <a:ext cx="2617946" cy="327184"/>
          </a:xfrm>
          <a:prstGeom prst="rect">
            <a:avLst/>
          </a:prstGeom>
          <a:noFill/>
          <a:ln/>
        </p:spPr>
        <p:txBody>
          <a:bodyPr wrap="none" lIns="0" tIns="0" rIns="0" bIns="0" rtlCol="0" anchor="t"/>
          <a:lstStyle/>
          <a:p>
            <a:pPr algn="ctr" indent="0" marL="0">
              <a:lnSpc>
                <a:spcPts val="2550"/>
              </a:lnSpc>
              <a:buNone/>
            </a:pPr>
            <a:r>
              <a:rPr lang="en-US" sz="2050" dirty="0">
                <a:solidFill>
                  <a:srgbClr val="201B18"/>
                </a:solidFill>
                <a:latin typeface="Platypi Medium" pitchFamily="34" charset="0"/>
                <a:ea typeface="Platypi Medium" pitchFamily="34" charset="-122"/>
                <a:cs typeface="Platypi Medium" pitchFamily="34" charset="-120"/>
              </a:rPr>
              <a:t>Yeni Teknolojiler</a:t>
            </a:r>
            <a:endParaRPr lang="en-US" sz="2050" dirty="0"/>
          </a:p>
        </p:txBody>
      </p:sp>
      <p:sp>
        <p:nvSpPr>
          <p:cNvPr id="18" name="Text 12"/>
          <p:cNvSpPr/>
          <p:nvPr/>
        </p:nvSpPr>
        <p:spPr>
          <a:xfrm>
            <a:off x="10841831" y="3613428"/>
            <a:ext cx="3055620" cy="1340168"/>
          </a:xfrm>
          <a:prstGeom prst="rect">
            <a:avLst/>
          </a:prstGeom>
          <a:noFill/>
          <a:ln/>
        </p:spPr>
        <p:txBody>
          <a:bodyPr wrap="square" lIns="0" tIns="0" rIns="0" bIns="0" rtlCol="0" anchor="t"/>
          <a:lstStyle/>
          <a:p>
            <a:pPr algn="ct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Gelişen yapay zeka teknolojilerini projeye entegre ederek daha yenilikçi çözümler üretilebilir.</a:t>
            </a:r>
            <a:endParaRPr lang="en-US" sz="16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75322"/>
          </a:xfrm>
          <a:prstGeom prst="rect">
            <a:avLst/>
          </a:prstGeom>
        </p:spPr>
      </p:pic>
      <p:sp>
        <p:nvSpPr>
          <p:cNvPr id="3" name="Text 0"/>
          <p:cNvSpPr/>
          <p:nvPr/>
        </p:nvSpPr>
        <p:spPr>
          <a:xfrm>
            <a:off x="721043" y="3306604"/>
            <a:ext cx="5955387" cy="643771"/>
          </a:xfrm>
          <a:prstGeom prst="rect">
            <a:avLst/>
          </a:prstGeom>
          <a:noFill/>
          <a:ln/>
        </p:spPr>
        <p:txBody>
          <a:bodyPr wrap="none" lIns="0" tIns="0" rIns="0" bIns="0" rtlCol="0" anchor="t"/>
          <a:lstStyle/>
          <a:p>
            <a:pPr indent="0" marL="0">
              <a:lnSpc>
                <a:spcPts val="5050"/>
              </a:lnSpc>
              <a:buNone/>
            </a:pPr>
            <a:r>
              <a:rPr lang="en-US" sz="4050" dirty="0">
                <a:solidFill>
                  <a:srgbClr val="201B18"/>
                </a:solidFill>
                <a:latin typeface="Platypi Medium" pitchFamily="34" charset="0"/>
                <a:ea typeface="Platypi Medium" pitchFamily="34" charset="-122"/>
                <a:cs typeface="Platypi Medium" pitchFamily="34" charset="-120"/>
              </a:rPr>
              <a:t>Teknoloji Entegrasyonu</a:t>
            </a:r>
            <a:endParaRPr lang="en-US" sz="4050" dirty="0"/>
          </a:p>
        </p:txBody>
      </p:sp>
      <p:sp>
        <p:nvSpPr>
          <p:cNvPr id="4" name="Shape 1"/>
          <p:cNvSpPr/>
          <p:nvPr/>
        </p:nvSpPr>
        <p:spPr>
          <a:xfrm>
            <a:off x="721043" y="4259342"/>
            <a:ext cx="6491168" cy="1516499"/>
          </a:xfrm>
          <a:prstGeom prst="roundRect">
            <a:avLst>
              <a:gd name="adj" fmla="val 2038"/>
            </a:avLst>
          </a:prstGeom>
          <a:solidFill>
            <a:srgbClr val="F9F7F7"/>
          </a:solidFill>
          <a:ln/>
        </p:spPr>
      </p:sp>
      <p:sp>
        <p:nvSpPr>
          <p:cNvPr id="5" name="Text 2"/>
          <p:cNvSpPr/>
          <p:nvPr/>
        </p:nvSpPr>
        <p:spPr>
          <a:xfrm>
            <a:off x="927021" y="4465320"/>
            <a:ext cx="2575322" cy="321826"/>
          </a:xfrm>
          <a:prstGeom prst="rect">
            <a:avLst/>
          </a:prstGeom>
          <a:noFill/>
          <a:ln/>
        </p:spPr>
        <p:txBody>
          <a:bodyPr wrap="none" lIns="0" tIns="0" rIns="0" bIns="0" rtlCol="0" anchor="t"/>
          <a:lstStyle/>
          <a:p>
            <a:pPr indent="0" marL="0">
              <a:lnSpc>
                <a:spcPts val="2500"/>
              </a:lnSpc>
              <a:buNone/>
            </a:pPr>
            <a:r>
              <a:rPr lang="en-US" sz="2000" dirty="0">
                <a:solidFill>
                  <a:srgbClr val="504C49"/>
                </a:solidFill>
                <a:latin typeface="Platypi Medium" pitchFamily="34" charset="0"/>
                <a:ea typeface="Platypi Medium" pitchFamily="34" charset="-122"/>
                <a:cs typeface="Platypi Medium" pitchFamily="34" charset="-120"/>
              </a:rPr>
              <a:t>YOLOv4</a:t>
            </a:r>
            <a:endParaRPr lang="en-US" sz="2000" dirty="0"/>
          </a:p>
        </p:txBody>
      </p:sp>
      <p:sp>
        <p:nvSpPr>
          <p:cNvPr id="6" name="Text 3"/>
          <p:cNvSpPr/>
          <p:nvPr/>
        </p:nvSpPr>
        <p:spPr>
          <a:xfrm>
            <a:off x="927021" y="4910733"/>
            <a:ext cx="6079212" cy="659130"/>
          </a:xfrm>
          <a:prstGeom prst="rect">
            <a:avLst/>
          </a:prstGeom>
          <a:noFill/>
          <a:ln/>
        </p:spPr>
        <p:txBody>
          <a:bodyPr wrap="square" lIns="0" tIns="0" rIns="0" bIns="0" rtlCol="0" anchor="t"/>
          <a:lstStyle/>
          <a:p>
            <a:pPr indent="0" marL="0">
              <a:lnSpc>
                <a:spcPts val="2550"/>
              </a:lnSpc>
              <a:buNone/>
            </a:pPr>
            <a:r>
              <a:rPr lang="en-US" sz="1600" dirty="0">
                <a:solidFill>
                  <a:srgbClr val="504C49"/>
                </a:solidFill>
                <a:latin typeface="Source Serif Pro" pitchFamily="34" charset="0"/>
                <a:ea typeface="Source Serif Pro" pitchFamily="34" charset="-122"/>
                <a:cs typeface="Source Serif Pro" pitchFamily="34" charset="-120"/>
              </a:rPr>
              <a:t>Yüksek doğruluk ve hız sunan nesne tespit modeli, özellikle küçük nesneleri tespit etmekte verimli.</a:t>
            </a:r>
            <a:endParaRPr lang="en-US" sz="1600" dirty="0"/>
          </a:p>
        </p:txBody>
      </p:sp>
      <p:sp>
        <p:nvSpPr>
          <p:cNvPr id="7" name="Shape 4"/>
          <p:cNvSpPr/>
          <p:nvPr/>
        </p:nvSpPr>
        <p:spPr>
          <a:xfrm>
            <a:off x="7418189" y="4259342"/>
            <a:ext cx="6491168" cy="1516499"/>
          </a:xfrm>
          <a:prstGeom prst="roundRect">
            <a:avLst>
              <a:gd name="adj" fmla="val 2038"/>
            </a:avLst>
          </a:prstGeom>
          <a:solidFill>
            <a:srgbClr val="F9F7F7"/>
          </a:solidFill>
          <a:ln/>
        </p:spPr>
      </p:sp>
      <p:sp>
        <p:nvSpPr>
          <p:cNvPr id="8" name="Text 5"/>
          <p:cNvSpPr/>
          <p:nvPr/>
        </p:nvSpPr>
        <p:spPr>
          <a:xfrm>
            <a:off x="7624167" y="4465320"/>
            <a:ext cx="2575322" cy="321826"/>
          </a:xfrm>
          <a:prstGeom prst="rect">
            <a:avLst/>
          </a:prstGeom>
          <a:noFill/>
          <a:ln/>
        </p:spPr>
        <p:txBody>
          <a:bodyPr wrap="none" lIns="0" tIns="0" rIns="0" bIns="0" rtlCol="0" anchor="t"/>
          <a:lstStyle/>
          <a:p>
            <a:pPr indent="0" marL="0">
              <a:lnSpc>
                <a:spcPts val="2500"/>
              </a:lnSpc>
              <a:buNone/>
            </a:pPr>
            <a:r>
              <a:rPr lang="en-US" sz="2000" dirty="0">
                <a:solidFill>
                  <a:srgbClr val="504C49"/>
                </a:solidFill>
                <a:latin typeface="Platypi Medium" pitchFamily="34" charset="0"/>
                <a:ea typeface="Platypi Medium" pitchFamily="34" charset="-122"/>
                <a:cs typeface="Platypi Medium" pitchFamily="34" charset="-120"/>
              </a:rPr>
              <a:t>TinyDarknet</a:t>
            </a:r>
            <a:endParaRPr lang="en-US" sz="2000" dirty="0"/>
          </a:p>
        </p:txBody>
      </p:sp>
      <p:sp>
        <p:nvSpPr>
          <p:cNvPr id="9" name="Text 6"/>
          <p:cNvSpPr/>
          <p:nvPr/>
        </p:nvSpPr>
        <p:spPr>
          <a:xfrm>
            <a:off x="7624167" y="4910733"/>
            <a:ext cx="6079212" cy="659130"/>
          </a:xfrm>
          <a:prstGeom prst="rect">
            <a:avLst/>
          </a:prstGeom>
          <a:noFill/>
          <a:ln/>
        </p:spPr>
        <p:txBody>
          <a:bodyPr wrap="square" lIns="0" tIns="0" rIns="0" bIns="0" rtlCol="0" anchor="t"/>
          <a:lstStyle/>
          <a:p>
            <a:pPr indent="0" marL="0">
              <a:lnSpc>
                <a:spcPts val="2550"/>
              </a:lnSpc>
              <a:buNone/>
            </a:pPr>
            <a:r>
              <a:rPr lang="en-US" sz="1600" dirty="0">
                <a:solidFill>
                  <a:srgbClr val="504C49"/>
                </a:solidFill>
                <a:latin typeface="Source Serif Pro" pitchFamily="34" charset="0"/>
                <a:ea typeface="Source Serif Pro" pitchFamily="34" charset="-122"/>
                <a:cs typeface="Source Serif Pro" pitchFamily="34" charset="-120"/>
              </a:rPr>
              <a:t>Daha küçük parametreler ve daha hızlı sonuçlar sunan hafif model, donanım sınırlıysa tercih edilebilir.</a:t>
            </a:r>
            <a:endParaRPr lang="en-US" sz="1600" dirty="0"/>
          </a:p>
        </p:txBody>
      </p:sp>
      <p:sp>
        <p:nvSpPr>
          <p:cNvPr id="10" name="Shape 7"/>
          <p:cNvSpPr/>
          <p:nvPr/>
        </p:nvSpPr>
        <p:spPr>
          <a:xfrm>
            <a:off x="721043" y="5981819"/>
            <a:ext cx="6491168" cy="1516499"/>
          </a:xfrm>
          <a:prstGeom prst="roundRect">
            <a:avLst>
              <a:gd name="adj" fmla="val 2038"/>
            </a:avLst>
          </a:prstGeom>
          <a:solidFill>
            <a:srgbClr val="F9F7F7"/>
          </a:solidFill>
          <a:ln/>
        </p:spPr>
      </p:sp>
      <p:sp>
        <p:nvSpPr>
          <p:cNvPr id="11" name="Text 8"/>
          <p:cNvSpPr/>
          <p:nvPr/>
        </p:nvSpPr>
        <p:spPr>
          <a:xfrm>
            <a:off x="927021" y="6187797"/>
            <a:ext cx="2575322" cy="321826"/>
          </a:xfrm>
          <a:prstGeom prst="rect">
            <a:avLst/>
          </a:prstGeom>
          <a:noFill/>
          <a:ln/>
        </p:spPr>
        <p:txBody>
          <a:bodyPr wrap="none" lIns="0" tIns="0" rIns="0" bIns="0" rtlCol="0" anchor="t"/>
          <a:lstStyle/>
          <a:p>
            <a:pPr indent="0" marL="0">
              <a:lnSpc>
                <a:spcPts val="2500"/>
              </a:lnSpc>
              <a:buNone/>
            </a:pPr>
            <a:r>
              <a:rPr lang="en-US" sz="2000" dirty="0">
                <a:solidFill>
                  <a:srgbClr val="504C49"/>
                </a:solidFill>
                <a:latin typeface="Platypi Medium" pitchFamily="34" charset="0"/>
                <a:ea typeface="Platypi Medium" pitchFamily="34" charset="-122"/>
                <a:cs typeface="Platypi Medium" pitchFamily="34" charset="-120"/>
              </a:rPr>
              <a:t>OpenCV</a:t>
            </a:r>
            <a:endParaRPr lang="en-US" sz="2000" dirty="0"/>
          </a:p>
        </p:txBody>
      </p:sp>
      <p:sp>
        <p:nvSpPr>
          <p:cNvPr id="12" name="Text 9"/>
          <p:cNvSpPr/>
          <p:nvPr/>
        </p:nvSpPr>
        <p:spPr>
          <a:xfrm>
            <a:off x="927021" y="6633210"/>
            <a:ext cx="6079212" cy="659130"/>
          </a:xfrm>
          <a:prstGeom prst="rect">
            <a:avLst/>
          </a:prstGeom>
          <a:noFill/>
          <a:ln/>
        </p:spPr>
        <p:txBody>
          <a:bodyPr wrap="square" lIns="0" tIns="0" rIns="0" bIns="0" rtlCol="0" anchor="t"/>
          <a:lstStyle/>
          <a:p>
            <a:pPr indent="0" marL="0">
              <a:lnSpc>
                <a:spcPts val="2550"/>
              </a:lnSpc>
              <a:buNone/>
            </a:pPr>
            <a:r>
              <a:rPr lang="en-US" sz="1600" dirty="0">
                <a:solidFill>
                  <a:srgbClr val="504C49"/>
                </a:solidFill>
                <a:latin typeface="Source Serif Pro" pitchFamily="34" charset="0"/>
                <a:ea typeface="Source Serif Pro" pitchFamily="34" charset="-122"/>
                <a:cs typeface="Source Serif Pro" pitchFamily="34" charset="-120"/>
              </a:rPr>
              <a:t>Görüntü işleme ve nesne tanıma için güçlü kütüphane, yüz tanıma ve acil müdahale gerektiren durumlarda anında tespit yapabilir.</a:t>
            </a:r>
            <a:endParaRPr lang="en-US" sz="1600" dirty="0"/>
          </a:p>
        </p:txBody>
      </p:sp>
      <p:sp>
        <p:nvSpPr>
          <p:cNvPr id="13" name="Shape 10"/>
          <p:cNvSpPr/>
          <p:nvPr/>
        </p:nvSpPr>
        <p:spPr>
          <a:xfrm>
            <a:off x="7418189" y="5981819"/>
            <a:ext cx="6491168" cy="1516499"/>
          </a:xfrm>
          <a:prstGeom prst="roundRect">
            <a:avLst>
              <a:gd name="adj" fmla="val 2038"/>
            </a:avLst>
          </a:prstGeom>
          <a:solidFill>
            <a:srgbClr val="F9F7F7"/>
          </a:solidFill>
          <a:ln/>
        </p:spPr>
      </p:sp>
      <p:sp>
        <p:nvSpPr>
          <p:cNvPr id="14" name="Text 11"/>
          <p:cNvSpPr/>
          <p:nvPr/>
        </p:nvSpPr>
        <p:spPr>
          <a:xfrm>
            <a:off x="7624167" y="6187797"/>
            <a:ext cx="2575322" cy="321826"/>
          </a:xfrm>
          <a:prstGeom prst="rect">
            <a:avLst/>
          </a:prstGeom>
          <a:noFill/>
          <a:ln/>
        </p:spPr>
        <p:txBody>
          <a:bodyPr wrap="none" lIns="0" tIns="0" rIns="0" bIns="0" rtlCol="0" anchor="t"/>
          <a:lstStyle/>
          <a:p>
            <a:pPr indent="0" marL="0">
              <a:lnSpc>
                <a:spcPts val="2500"/>
              </a:lnSpc>
              <a:buNone/>
            </a:pPr>
            <a:r>
              <a:rPr lang="en-US" sz="2000" dirty="0">
                <a:solidFill>
                  <a:srgbClr val="504C49"/>
                </a:solidFill>
                <a:latin typeface="Platypi Medium" pitchFamily="34" charset="0"/>
                <a:ea typeface="Platypi Medium" pitchFamily="34" charset="-122"/>
                <a:cs typeface="Platypi Medium" pitchFamily="34" charset="-120"/>
              </a:rPr>
              <a:t>CUDA</a:t>
            </a:r>
            <a:endParaRPr lang="en-US" sz="2000" dirty="0"/>
          </a:p>
        </p:txBody>
      </p:sp>
      <p:sp>
        <p:nvSpPr>
          <p:cNvPr id="15" name="Text 12"/>
          <p:cNvSpPr/>
          <p:nvPr/>
        </p:nvSpPr>
        <p:spPr>
          <a:xfrm>
            <a:off x="7624167" y="6633210"/>
            <a:ext cx="6079212" cy="659130"/>
          </a:xfrm>
          <a:prstGeom prst="rect">
            <a:avLst/>
          </a:prstGeom>
          <a:noFill/>
          <a:ln/>
        </p:spPr>
        <p:txBody>
          <a:bodyPr wrap="square" lIns="0" tIns="0" rIns="0" bIns="0" rtlCol="0" anchor="t"/>
          <a:lstStyle/>
          <a:p>
            <a:pPr indent="0" marL="0">
              <a:lnSpc>
                <a:spcPts val="2550"/>
              </a:lnSpc>
              <a:buNone/>
            </a:pPr>
            <a:r>
              <a:rPr lang="en-US" sz="1600" dirty="0">
                <a:solidFill>
                  <a:srgbClr val="504C49"/>
                </a:solidFill>
                <a:latin typeface="Source Serif Pro" pitchFamily="34" charset="0"/>
                <a:ea typeface="Source Serif Pro" pitchFamily="34" charset="-122"/>
                <a:cs typeface="Source Serif Pro" pitchFamily="34" charset="-120"/>
              </a:rPr>
              <a:t>NVIDIA'nın GPU hızlandırma teknolojisi, büyük veri setleri ile çalışırken yüksek performans sağlar.</a:t>
            </a:r>
            <a:endParaRPr lang="en-US" sz="16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691634" y="545306"/>
            <a:ext cx="6518791" cy="617577"/>
          </a:xfrm>
          <a:prstGeom prst="rect">
            <a:avLst/>
          </a:prstGeom>
          <a:noFill/>
          <a:ln/>
        </p:spPr>
        <p:txBody>
          <a:bodyPr wrap="none" lIns="0" tIns="0" rIns="0" bIns="0" rtlCol="0" anchor="t"/>
          <a:lstStyle/>
          <a:p>
            <a:pPr indent="0" marL="0">
              <a:lnSpc>
                <a:spcPts val="4850"/>
              </a:lnSpc>
              <a:buNone/>
            </a:pPr>
            <a:r>
              <a:rPr lang="en-US" sz="3850" dirty="0">
                <a:solidFill>
                  <a:srgbClr val="201B18"/>
                </a:solidFill>
                <a:latin typeface="Platypi Medium" pitchFamily="34" charset="0"/>
                <a:ea typeface="Platypi Medium" pitchFamily="34" charset="-122"/>
                <a:cs typeface="Platypi Medium" pitchFamily="34" charset="-120"/>
              </a:rPr>
              <a:t>Proje Geliştirme Aşamaları</a:t>
            </a:r>
            <a:endParaRPr lang="en-US" sz="3850" dirty="0"/>
          </a:p>
        </p:txBody>
      </p:sp>
      <p:sp>
        <p:nvSpPr>
          <p:cNvPr id="3" name="Shape 1"/>
          <p:cNvSpPr/>
          <p:nvPr/>
        </p:nvSpPr>
        <p:spPr>
          <a:xfrm>
            <a:off x="7303770" y="1558052"/>
            <a:ext cx="22860" cy="6126123"/>
          </a:xfrm>
          <a:prstGeom prst="roundRect">
            <a:avLst>
              <a:gd name="adj" fmla="val 129683"/>
            </a:avLst>
          </a:prstGeom>
          <a:solidFill>
            <a:srgbClr val="D8D4D4"/>
          </a:solidFill>
          <a:ln/>
        </p:spPr>
      </p:sp>
      <p:sp>
        <p:nvSpPr>
          <p:cNvPr id="4" name="Shape 2"/>
          <p:cNvSpPr/>
          <p:nvPr/>
        </p:nvSpPr>
        <p:spPr>
          <a:xfrm>
            <a:off x="6522958" y="1991201"/>
            <a:ext cx="592812" cy="22860"/>
          </a:xfrm>
          <a:prstGeom prst="roundRect">
            <a:avLst>
              <a:gd name="adj" fmla="val 129683"/>
            </a:avLst>
          </a:prstGeom>
          <a:solidFill>
            <a:srgbClr val="D8D4D4"/>
          </a:solidFill>
          <a:ln/>
        </p:spPr>
      </p:sp>
      <p:sp>
        <p:nvSpPr>
          <p:cNvPr id="5" name="Shape 3"/>
          <p:cNvSpPr/>
          <p:nvPr/>
        </p:nvSpPr>
        <p:spPr>
          <a:xfrm>
            <a:off x="7092910" y="1780342"/>
            <a:ext cx="444579" cy="444579"/>
          </a:xfrm>
          <a:prstGeom prst="roundRect">
            <a:avLst>
              <a:gd name="adj" fmla="val 6668"/>
            </a:avLst>
          </a:prstGeom>
          <a:solidFill>
            <a:srgbClr val="F9F7F7"/>
          </a:solidFill>
          <a:ln/>
        </p:spPr>
      </p:sp>
      <p:sp>
        <p:nvSpPr>
          <p:cNvPr id="6" name="Text 4"/>
          <p:cNvSpPr/>
          <p:nvPr/>
        </p:nvSpPr>
        <p:spPr>
          <a:xfrm>
            <a:off x="7167027" y="1817370"/>
            <a:ext cx="296347" cy="370523"/>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1</a:t>
            </a:r>
            <a:endParaRPr lang="en-US" sz="2300" dirty="0"/>
          </a:p>
        </p:txBody>
      </p:sp>
      <p:sp>
        <p:nvSpPr>
          <p:cNvPr id="7" name="Text 5"/>
          <p:cNvSpPr/>
          <p:nvPr/>
        </p:nvSpPr>
        <p:spPr>
          <a:xfrm>
            <a:off x="3561398" y="1755577"/>
            <a:ext cx="2765703" cy="308729"/>
          </a:xfrm>
          <a:prstGeom prst="rect">
            <a:avLst/>
          </a:prstGeom>
          <a:noFill/>
          <a:ln/>
        </p:spPr>
        <p:txBody>
          <a:bodyPr wrap="none" lIns="0" tIns="0" rIns="0" bIns="0" rtlCol="0" anchor="t"/>
          <a:lstStyle/>
          <a:p>
            <a:pPr algn="r"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Planlama ve Araştırma</a:t>
            </a:r>
            <a:endParaRPr lang="en-US" sz="1900" dirty="0"/>
          </a:p>
        </p:txBody>
      </p:sp>
      <p:sp>
        <p:nvSpPr>
          <p:cNvPr id="8" name="Text 6"/>
          <p:cNvSpPr/>
          <p:nvPr/>
        </p:nvSpPr>
        <p:spPr>
          <a:xfrm>
            <a:off x="691634" y="2182773"/>
            <a:ext cx="5635466" cy="632460"/>
          </a:xfrm>
          <a:prstGeom prst="rect">
            <a:avLst/>
          </a:prstGeom>
          <a:noFill/>
          <a:ln/>
        </p:spPr>
        <p:txBody>
          <a:bodyPr wrap="square" lIns="0" tIns="0" rIns="0" bIns="0" rtlCol="0" anchor="t"/>
          <a:lstStyle/>
          <a:p>
            <a:pPr algn="r"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Yarışma şartnamesinin incelenmesi, teknoloji araştırması ve takım oluşturma.</a:t>
            </a:r>
            <a:endParaRPr lang="en-US" sz="1550" dirty="0"/>
          </a:p>
        </p:txBody>
      </p:sp>
      <p:sp>
        <p:nvSpPr>
          <p:cNvPr id="9" name="Shape 7"/>
          <p:cNvSpPr/>
          <p:nvPr/>
        </p:nvSpPr>
        <p:spPr>
          <a:xfrm>
            <a:off x="7514630" y="2979182"/>
            <a:ext cx="592812" cy="22860"/>
          </a:xfrm>
          <a:prstGeom prst="roundRect">
            <a:avLst>
              <a:gd name="adj" fmla="val 129683"/>
            </a:avLst>
          </a:prstGeom>
          <a:solidFill>
            <a:srgbClr val="D8D4D4"/>
          </a:solidFill>
          <a:ln/>
        </p:spPr>
      </p:sp>
      <p:sp>
        <p:nvSpPr>
          <p:cNvPr id="10" name="Shape 8"/>
          <p:cNvSpPr/>
          <p:nvPr/>
        </p:nvSpPr>
        <p:spPr>
          <a:xfrm>
            <a:off x="7092910" y="2768322"/>
            <a:ext cx="444579" cy="444579"/>
          </a:xfrm>
          <a:prstGeom prst="roundRect">
            <a:avLst>
              <a:gd name="adj" fmla="val 6668"/>
            </a:avLst>
          </a:prstGeom>
          <a:solidFill>
            <a:srgbClr val="F9F7F7"/>
          </a:solidFill>
          <a:ln/>
        </p:spPr>
      </p:sp>
      <p:sp>
        <p:nvSpPr>
          <p:cNvPr id="11" name="Text 9"/>
          <p:cNvSpPr/>
          <p:nvPr/>
        </p:nvSpPr>
        <p:spPr>
          <a:xfrm>
            <a:off x="7167027" y="2805351"/>
            <a:ext cx="296347" cy="370523"/>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2</a:t>
            </a:r>
            <a:endParaRPr lang="en-US" sz="2300" dirty="0"/>
          </a:p>
        </p:txBody>
      </p:sp>
      <p:sp>
        <p:nvSpPr>
          <p:cNvPr id="12" name="Text 10"/>
          <p:cNvSpPr/>
          <p:nvPr/>
        </p:nvSpPr>
        <p:spPr>
          <a:xfrm>
            <a:off x="8303300" y="2743557"/>
            <a:ext cx="2470428" cy="308729"/>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Teknoloji Seçimi</a:t>
            </a:r>
            <a:endParaRPr lang="en-US" sz="1900" dirty="0"/>
          </a:p>
        </p:txBody>
      </p:sp>
      <p:sp>
        <p:nvSpPr>
          <p:cNvPr id="13" name="Text 11"/>
          <p:cNvSpPr/>
          <p:nvPr/>
        </p:nvSpPr>
        <p:spPr>
          <a:xfrm>
            <a:off x="8303300" y="3170753"/>
            <a:ext cx="5635466" cy="632460"/>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YOLOv4, TinyDarknet, OpenCV, CUDA gibi teknolojilerin seçimi ve entegrasyonu.</a:t>
            </a:r>
            <a:endParaRPr lang="en-US" sz="1550" dirty="0"/>
          </a:p>
        </p:txBody>
      </p:sp>
      <p:sp>
        <p:nvSpPr>
          <p:cNvPr id="14" name="Shape 12"/>
          <p:cNvSpPr/>
          <p:nvPr/>
        </p:nvSpPr>
        <p:spPr>
          <a:xfrm>
            <a:off x="6522958" y="3868460"/>
            <a:ext cx="592812" cy="22860"/>
          </a:xfrm>
          <a:prstGeom prst="roundRect">
            <a:avLst>
              <a:gd name="adj" fmla="val 129683"/>
            </a:avLst>
          </a:prstGeom>
          <a:solidFill>
            <a:srgbClr val="D8D4D4"/>
          </a:solidFill>
          <a:ln/>
        </p:spPr>
      </p:sp>
      <p:sp>
        <p:nvSpPr>
          <p:cNvPr id="15" name="Shape 13"/>
          <p:cNvSpPr/>
          <p:nvPr/>
        </p:nvSpPr>
        <p:spPr>
          <a:xfrm>
            <a:off x="7092910" y="3657600"/>
            <a:ext cx="444579" cy="444579"/>
          </a:xfrm>
          <a:prstGeom prst="roundRect">
            <a:avLst>
              <a:gd name="adj" fmla="val 6668"/>
            </a:avLst>
          </a:prstGeom>
          <a:solidFill>
            <a:srgbClr val="F9F7F7"/>
          </a:solidFill>
          <a:ln/>
        </p:spPr>
      </p:sp>
      <p:sp>
        <p:nvSpPr>
          <p:cNvPr id="16" name="Text 14"/>
          <p:cNvSpPr/>
          <p:nvPr/>
        </p:nvSpPr>
        <p:spPr>
          <a:xfrm>
            <a:off x="7167027" y="3694628"/>
            <a:ext cx="296347" cy="370523"/>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3</a:t>
            </a:r>
            <a:endParaRPr lang="en-US" sz="2300" dirty="0"/>
          </a:p>
        </p:txBody>
      </p:sp>
      <p:sp>
        <p:nvSpPr>
          <p:cNvPr id="17" name="Text 15"/>
          <p:cNvSpPr/>
          <p:nvPr/>
        </p:nvSpPr>
        <p:spPr>
          <a:xfrm>
            <a:off x="3856673" y="3632835"/>
            <a:ext cx="2470428" cy="308729"/>
          </a:xfrm>
          <a:prstGeom prst="rect">
            <a:avLst/>
          </a:prstGeom>
          <a:noFill/>
          <a:ln/>
        </p:spPr>
        <p:txBody>
          <a:bodyPr wrap="none" lIns="0" tIns="0" rIns="0" bIns="0" rtlCol="0" anchor="t"/>
          <a:lstStyle/>
          <a:p>
            <a:pPr algn="r"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Veri Seti Hazırlığı</a:t>
            </a:r>
            <a:endParaRPr lang="en-US" sz="1900" dirty="0"/>
          </a:p>
        </p:txBody>
      </p:sp>
      <p:sp>
        <p:nvSpPr>
          <p:cNvPr id="18" name="Text 16"/>
          <p:cNvSpPr/>
          <p:nvPr/>
        </p:nvSpPr>
        <p:spPr>
          <a:xfrm>
            <a:off x="691634" y="4060031"/>
            <a:ext cx="5635466" cy="632460"/>
          </a:xfrm>
          <a:prstGeom prst="rect">
            <a:avLst/>
          </a:prstGeom>
          <a:noFill/>
          <a:ln/>
        </p:spPr>
        <p:txBody>
          <a:bodyPr wrap="square" lIns="0" tIns="0" rIns="0" bIns="0" rtlCol="0" anchor="t"/>
          <a:lstStyle/>
          <a:p>
            <a:pPr algn="r"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Open Images Dataset gibi veri setlerinin seçimi, düzenlenmesi ve etiketlenmesi.</a:t>
            </a:r>
            <a:endParaRPr lang="en-US" sz="1550" dirty="0"/>
          </a:p>
        </p:txBody>
      </p:sp>
      <p:sp>
        <p:nvSpPr>
          <p:cNvPr id="19" name="Shape 17"/>
          <p:cNvSpPr/>
          <p:nvPr/>
        </p:nvSpPr>
        <p:spPr>
          <a:xfrm>
            <a:off x="7514630" y="4757738"/>
            <a:ext cx="592812" cy="22860"/>
          </a:xfrm>
          <a:prstGeom prst="roundRect">
            <a:avLst>
              <a:gd name="adj" fmla="val 129683"/>
            </a:avLst>
          </a:prstGeom>
          <a:solidFill>
            <a:srgbClr val="D8D4D4"/>
          </a:solidFill>
          <a:ln/>
        </p:spPr>
      </p:sp>
      <p:sp>
        <p:nvSpPr>
          <p:cNvPr id="20" name="Shape 18"/>
          <p:cNvSpPr/>
          <p:nvPr/>
        </p:nvSpPr>
        <p:spPr>
          <a:xfrm>
            <a:off x="7092910" y="4546878"/>
            <a:ext cx="444579" cy="444579"/>
          </a:xfrm>
          <a:prstGeom prst="roundRect">
            <a:avLst>
              <a:gd name="adj" fmla="val 6668"/>
            </a:avLst>
          </a:prstGeom>
          <a:solidFill>
            <a:srgbClr val="F9F7F7"/>
          </a:solidFill>
          <a:ln/>
        </p:spPr>
      </p:sp>
      <p:sp>
        <p:nvSpPr>
          <p:cNvPr id="21" name="Text 19"/>
          <p:cNvSpPr/>
          <p:nvPr/>
        </p:nvSpPr>
        <p:spPr>
          <a:xfrm>
            <a:off x="7167027" y="4583906"/>
            <a:ext cx="296347" cy="370523"/>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4</a:t>
            </a:r>
            <a:endParaRPr lang="en-US" sz="2300" dirty="0"/>
          </a:p>
        </p:txBody>
      </p:sp>
      <p:sp>
        <p:nvSpPr>
          <p:cNvPr id="22" name="Text 20"/>
          <p:cNvSpPr/>
          <p:nvPr/>
        </p:nvSpPr>
        <p:spPr>
          <a:xfrm>
            <a:off x="8303300" y="4522113"/>
            <a:ext cx="2470428" cy="308729"/>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Model Eğitimi</a:t>
            </a:r>
            <a:endParaRPr lang="en-US" sz="1900" dirty="0"/>
          </a:p>
        </p:txBody>
      </p:sp>
      <p:sp>
        <p:nvSpPr>
          <p:cNvPr id="23" name="Text 21"/>
          <p:cNvSpPr/>
          <p:nvPr/>
        </p:nvSpPr>
        <p:spPr>
          <a:xfrm>
            <a:off x="8303300" y="4949309"/>
            <a:ext cx="5635466" cy="632460"/>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Veri artırma teknikleri, hiperparametre optimizasyonu ve overfitting önleme yöntemleri ile model eğitimi.</a:t>
            </a:r>
            <a:endParaRPr lang="en-US" sz="1550" dirty="0"/>
          </a:p>
        </p:txBody>
      </p:sp>
      <p:sp>
        <p:nvSpPr>
          <p:cNvPr id="24" name="Shape 22"/>
          <p:cNvSpPr/>
          <p:nvPr/>
        </p:nvSpPr>
        <p:spPr>
          <a:xfrm>
            <a:off x="6522958" y="5647015"/>
            <a:ext cx="592812" cy="22860"/>
          </a:xfrm>
          <a:prstGeom prst="roundRect">
            <a:avLst>
              <a:gd name="adj" fmla="val 129683"/>
            </a:avLst>
          </a:prstGeom>
          <a:solidFill>
            <a:srgbClr val="D8D4D4"/>
          </a:solidFill>
          <a:ln/>
        </p:spPr>
      </p:sp>
      <p:sp>
        <p:nvSpPr>
          <p:cNvPr id="25" name="Shape 23"/>
          <p:cNvSpPr/>
          <p:nvPr/>
        </p:nvSpPr>
        <p:spPr>
          <a:xfrm>
            <a:off x="7092910" y="5436156"/>
            <a:ext cx="444579" cy="444579"/>
          </a:xfrm>
          <a:prstGeom prst="roundRect">
            <a:avLst>
              <a:gd name="adj" fmla="val 6668"/>
            </a:avLst>
          </a:prstGeom>
          <a:solidFill>
            <a:srgbClr val="F9F7F7"/>
          </a:solidFill>
          <a:ln/>
        </p:spPr>
      </p:sp>
      <p:sp>
        <p:nvSpPr>
          <p:cNvPr id="26" name="Text 24"/>
          <p:cNvSpPr/>
          <p:nvPr/>
        </p:nvSpPr>
        <p:spPr>
          <a:xfrm>
            <a:off x="7167027" y="5473184"/>
            <a:ext cx="296347" cy="370523"/>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5</a:t>
            </a:r>
            <a:endParaRPr lang="en-US" sz="2300" dirty="0"/>
          </a:p>
        </p:txBody>
      </p:sp>
      <p:sp>
        <p:nvSpPr>
          <p:cNvPr id="27" name="Text 25"/>
          <p:cNvSpPr/>
          <p:nvPr/>
        </p:nvSpPr>
        <p:spPr>
          <a:xfrm>
            <a:off x="3697724" y="5411391"/>
            <a:ext cx="2629376" cy="308729"/>
          </a:xfrm>
          <a:prstGeom prst="rect">
            <a:avLst/>
          </a:prstGeom>
          <a:noFill/>
          <a:ln/>
        </p:spPr>
        <p:txBody>
          <a:bodyPr wrap="none" lIns="0" tIns="0" rIns="0" bIns="0" rtlCol="0" anchor="t"/>
          <a:lstStyle/>
          <a:p>
            <a:pPr algn="r"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Test ve Optimizasyon</a:t>
            </a:r>
            <a:endParaRPr lang="en-US" sz="1900" dirty="0"/>
          </a:p>
        </p:txBody>
      </p:sp>
      <p:sp>
        <p:nvSpPr>
          <p:cNvPr id="28" name="Text 26"/>
          <p:cNvSpPr/>
          <p:nvPr/>
        </p:nvSpPr>
        <p:spPr>
          <a:xfrm>
            <a:off x="691634" y="5838587"/>
            <a:ext cx="5635466" cy="632460"/>
          </a:xfrm>
          <a:prstGeom prst="rect">
            <a:avLst/>
          </a:prstGeom>
          <a:noFill/>
          <a:ln/>
        </p:spPr>
        <p:txBody>
          <a:bodyPr wrap="square" lIns="0" tIns="0" rIns="0" bIns="0" rtlCol="0" anchor="t"/>
          <a:lstStyle/>
          <a:p>
            <a:pPr algn="r"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Modelin doğruluk ve hız testleri, gerekli optimizasyonların yapılması.</a:t>
            </a:r>
            <a:endParaRPr lang="en-US" sz="1550" dirty="0"/>
          </a:p>
        </p:txBody>
      </p:sp>
      <p:sp>
        <p:nvSpPr>
          <p:cNvPr id="29" name="Shape 27"/>
          <p:cNvSpPr/>
          <p:nvPr/>
        </p:nvSpPr>
        <p:spPr>
          <a:xfrm>
            <a:off x="7514630" y="6536293"/>
            <a:ext cx="592812" cy="22860"/>
          </a:xfrm>
          <a:prstGeom prst="roundRect">
            <a:avLst>
              <a:gd name="adj" fmla="val 129683"/>
            </a:avLst>
          </a:prstGeom>
          <a:solidFill>
            <a:srgbClr val="D8D4D4"/>
          </a:solidFill>
          <a:ln/>
        </p:spPr>
      </p:sp>
      <p:sp>
        <p:nvSpPr>
          <p:cNvPr id="30" name="Shape 28"/>
          <p:cNvSpPr/>
          <p:nvPr/>
        </p:nvSpPr>
        <p:spPr>
          <a:xfrm>
            <a:off x="7092910" y="6325433"/>
            <a:ext cx="444579" cy="444579"/>
          </a:xfrm>
          <a:prstGeom prst="roundRect">
            <a:avLst>
              <a:gd name="adj" fmla="val 6668"/>
            </a:avLst>
          </a:prstGeom>
          <a:solidFill>
            <a:srgbClr val="F9F7F7"/>
          </a:solidFill>
          <a:ln/>
        </p:spPr>
      </p:sp>
      <p:sp>
        <p:nvSpPr>
          <p:cNvPr id="31" name="Text 29"/>
          <p:cNvSpPr/>
          <p:nvPr/>
        </p:nvSpPr>
        <p:spPr>
          <a:xfrm>
            <a:off x="7167027" y="6362462"/>
            <a:ext cx="296347" cy="370523"/>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6</a:t>
            </a:r>
            <a:endParaRPr lang="en-US" sz="2300" dirty="0"/>
          </a:p>
        </p:txBody>
      </p:sp>
      <p:sp>
        <p:nvSpPr>
          <p:cNvPr id="32" name="Text 30"/>
          <p:cNvSpPr/>
          <p:nvPr/>
        </p:nvSpPr>
        <p:spPr>
          <a:xfrm>
            <a:off x="8303300" y="6300668"/>
            <a:ext cx="2470428" cy="308729"/>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Yarışma Sunumu</a:t>
            </a:r>
            <a:endParaRPr lang="en-US" sz="1900" dirty="0"/>
          </a:p>
        </p:txBody>
      </p:sp>
      <p:sp>
        <p:nvSpPr>
          <p:cNvPr id="33" name="Text 31"/>
          <p:cNvSpPr/>
          <p:nvPr/>
        </p:nvSpPr>
        <p:spPr>
          <a:xfrm>
            <a:off x="8303300" y="6727865"/>
            <a:ext cx="5635466" cy="632460"/>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Projenin yarışmada sunulması, canlı demonstrasyon ve jüri değerlendirmesi.</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173022"/>
            <a:ext cx="9228177"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Model Seçimi ve Teknoloji Seçimi</a:t>
            </a:r>
            <a:endParaRPr lang="en-US" sz="4450" dirty="0"/>
          </a:p>
        </p:txBody>
      </p:sp>
      <p:sp>
        <p:nvSpPr>
          <p:cNvPr id="4" name="Shape 1"/>
          <p:cNvSpPr/>
          <p:nvPr/>
        </p:nvSpPr>
        <p:spPr>
          <a:xfrm>
            <a:off x="793790" y="5221962"/>
            <a:ext cx="6408063" cy="1669852"/>
          </a:xfrm>
          <a:prstGeom prst="roundRect">
            <a:avLst>
              <a:gd name="adj" fmla="val 2038"/>
            </a:avLst>
          </a:prstGeom>
          <a:solidFill>
            <a:srgbClr val="F9F7F7"/>
          </a:solidFill>
          <a:ln/>
        </p:spPr>
      </p:sp>
      <p:sp>
        <p:nvSpPr>
          <p:cNvPr id="5" name="Text 2"/>
          <p:cNvSpPr/>
          <p:nvPr/>
        </p:nvSpPr>
        <p:spPr>
          <a:xfrm>
            <a:off x="1020604" y="544877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Projenin Temeli</a:t>
            </a:r>
            <a:endParaRPr lang="en-US" sz="2200" dirty="0"/>
          </a:p>
        </p:txBody>
      </p:sp>
      <p:sp>
        <p:nvSpPr>
          <p:cNvPr id="6" name="Text 3"/>
          <p:cNvSpPr/>
          <p:nvPr/>
        </p:nvSpPr>
        <p:spPr>
          <a:xfrm>
            <a:off x="1020604" y="5939195"/>
            <a:ext cx="5954435"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Projenizin başarısı büyük ölçüde kullanacağınız teknolojilere ve model seçimlerine dayanır.</a:t>
            </a:r>
            <a:endParaRPr lang="en-US" sz="1750" dirty="0"/>
          </a:p>
        </p:txBody>
      </p:sp>
      <p:sp>
        <p:nvSpPr>
          <p:cNvPr id="7" name="Shape 4"/>
          <p:cNvSpPr/>
          <p:nvPr/>
        </p:nvSpPr>
        <p:spPr>
          <a:xfrm>
            <a:off x="7428667" y="5221962"/>
            <a:ext cx="6408063" cy="1669852"/>
          </a:xfrm>
          <a:prstGeom prst="roundRect">
            <a:avLst>
              <a:gd name="adj" fmla="val 2038"/>
            </a:avLst>
          </a:prstGeom>
          <a:solidFill>
            <a:srgbClr val="F9F7F7"/>
          </a:solidFill>
          <a:ln/>
        </p:spPr>
      </p:sp>
      <p:sp>
        <p:nvSpPr>
          <p:cNvPr id="8" name="Text 5"/>
          <p:cNvSpPr/>
          <p:nvPr/>
        </p:nvSpPr>
        <p:spPr>
          <a:xfrm>
            <a:off x="7655481" y="544877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Doğru Seçimler</a:t>
            </a:r>
            <a:endParaRPr lang="en-US" sz="2200" dirty="0"/>
          </a:p>
        </p:txBody>
      </p:sp>
      <p:sp>
        <p:nvSpPr>
          <p:cNvPr id="9" name="Text 6"/>
          <p:cNvSpPr/>
          <p:nvPr/>
        </p:nvSpPr>
        <p:spPr>
          <a:xfrm>
            <a:off x="7655481" y="5939195"/>
            <a:ext cx="5954435"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Doğru model ve teknoloji seçimleri, projenizin performansını ve başarısını doğrudan etkileyecektir.</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793790" y="1223010"/>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Başarı Faktörleri</a:t>
            </a:r>
            <a:endParaRPr lang="en-US" sz="4450" dirty="0"/>
          </a:p>
        </p:txBody>
      </p:sp>
      <p:sp>
        <p:nvSpPr>
          <p:cNvPr id="3" name="Shape 1"/>
          <p:cNvSpPr/>
          <p:nvPr/>
        </p:nvSpPr>
        <p:spPr>
          <a:xfrm>
            <a:off x="793790" y="2640568"/>
            <a:ext cx="510302" cy="510302"/>
          </a:xfrm>
          <a:prstGeom prst="roundRect">
            <a:avLst>
              <a:gd name="adj" fmla="val 6667"/>
            </a:avLst>
          </a:prstGeom>
          <a:solidFill>
            <a:srgbClr val="F9F7F7"/>
          </a:solidFill>
          <a:ln/>
        </p:spPr>
      </p:sp>
      <p:sp>
        <p:nvSpPr>
          <p:cNvPr id="4" name="Text 2"/>
          <p:cNvSpPr/>
          <p:nvPr/>
        </p:nvSpPr>
        <p:spPr>
          <a:xfrm>
            <a:off x="878860" y="268307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1</a:t>
            </a:r>
            <a:endParaRPr lang="en-US" sz="2650" dirty="0"/>
          </a:p>
        </p:txBody>
      </p:sp>
      <p:sp>
        <p:nvSpPr>
          <p:cNvPr id="5" name="Text 3"/>
          <p:cNvSpPr/>
          <p:nvPr/>
        </p:nvSpPr>
        <p:spPr>
          <a:xfrm>
            <a:off x="1530906" y="2640568"/>
            <a:ext cx="3228142"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Doğru Teknoloji Seçimi</a:t>
            </a:r>
            <a:endParaRPr lang="en-US" sz="2200" dirty="0"/>
          </a:p>
        </p:txBody>
      </p:sp>
      <p:sp>
        <p:nvSpPr>
          <p:cNvPr id="6" name="Text 4"/>
          <p:cNvSpPr/>
          <p:nvPr/>
        </p:nvSpPr>
        <p:spPr>
          <a:xfrm>
            <a:off x="1530906" y="3130987"/>
            <a:ext cx="3459242"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YOLOv4, TinyDarknet, OpenCV ve CUDA gibi doğru teknolojilerin seçilmesi projenin başarısını doğrudan etkiler.</a:t>
            </a:r>
            <a:endParaRPr lang="en-US" sz="1750" dirty="0"/>
          </a:p>
        </p:txBody>
      </p:sp>
      <p:sp>
        <p:nvSpPr>
          <p:cNvPr id="7" name="Shape 5"/>
          <p:cNvSpPr/>
          <p:nvPr/>
        </p:nvSpPr>
        <p:spPr>
          <a:xfrm>
            <a:off x="5216962" y="2640568"/>
            <a:ext cx="510302" cy="510302"/>
          </a:xfrm>
          <a:prstGeom prst="roundRect">
            <a:avLst>
              <a:gd name="adj" fmla="val 6667"/>
            </a:avLst>
          </a:prstGeom>
          <a:solidFill>
            <a:srgbClr val="F9F7F7"/>
          </a:solidFill>
          <a:ln/>
        </p:spPr>
      </p:sp>
      <p:sp>
        <p:nvSpPr>
          <p:cNvPr id="8" name="Text 6"/>
          <p:cNvSpPr/>
          <p:nvPr/>
        </p:nvSpPr>
        <p:spPr>
          <a:xfrm>
            <a:off x="5302032" y="268307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2</a:t>
            </a:r>
            <a:endParaRPr lang="en-US" sz="2650" dirty="0"/>
          </a:p>
        </p:txBody>
      </p:sp>
      <p:sp>
        <p:nvSpPr>
          <p:cNvPr id="9" name="Text 7"/>
          <p:cNvSpPr/>
          <p:nvPr/>
        </p:nvSpPr>
        <p:spPr>
          <a:xfrm>
            <a:off x="5954078" y="264056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Kaliteli Veri Seti</a:t>
            </a:r>
            <a:endParaRPr lang="en-US" sz="2200" dirty="0"/>
          </a:p>
        </p:txBody>
      </p:sp>
      <p:sp>
        <p:nvSpPr>
          <p:cNvPr id="10" name="Text 8"/>
          <p:cNvSpPr/>
          <p:nvPr/>
        </p:nvSpPr>
        <p:spPr>
          <a:xfrm>
            <a:off x="5954078" y="3130987"/>
            <a:ext cx="3459242" cy="1814513"/>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Open Images Dataset gibi kapsamlı ve profesyonel etiketlenmiş veri setleri kullanmak modelin doğruluğunu artırır.</a:t>
            </a:r>
            <a:endParaRPr lang="en-US" sz="1750" dirty="0"/>
          </a:p>
        </p:txBody>
      </p:sp>
      <p:sp>
        <p:nvSpPr>
          <p:cNvPr id="11" name="Shape 9"/>
          <p:cNvSpPr/>
          <p:nvPr/>
        </p:nvSpPr>
        <p:spPr>
          <a:xfrm>
            <a:off x="9640133" y="2640568"/>
            <a:ext cx="510302" cy="510302"/>
          </a:xfrm>
          <a:prstGeom prst="roundRect">
            <a:avLst>
              <a:gd name="adj" fmla="val 6667"/>
            </a:avLst>
          </a:prstGeom>
          <a:solidFill>
            <a:srgbClr val="F9F7F7"/>
          </a:solidFill>
          <a:ln/>
        </p:spPr>
      </p:sp>
      <p:sp>
        <p:nvSpPr>
          <p:cNvPr id="12" name="Text 10"/>
          <p:cNvSpPr/>
          <p:nvPr/>
        </p:nvSpPr>
        <p:spPr>
          <a:xfrm>
            <a:off x="9725204" y="268307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3</a:t>
            </a:r>
            <a:endParaRPr lang="en-US" sz="2650" dirty="0"/>
          </a:p>
        </p:txBody>
      </p:sp>
      <p:sp>
        <p:nvSpPr>
          <p:cNvPr id="13" name="Text 11"/>
          <p:cNvSpPr/>
          <p:nvPr/>
        </p:nvSpPr>
        <p:spPr>
          <a:xfrm>
            <a:off x="10377249" y="264056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Etkili Eğitim Süreci</a:t>
            </a:r>
            <a:endParaRPr lang="en-US" sz="2200" dirty="0"/>
          </a:p>
        </p:txBody>
      </p:sp>
      <p:sp>
        <p:nvSpPr>
          <p:cNvPr id="14" name="Text 12"/>
          <p:cNvSpPr/>
          <p:nvPr/>
        </p:nvSpPr>
        <p:spPr>
          <a:xfrm>
            <a:off x="10377249" y="3130987"/>
            <a:ext cx="3459242" cy="1814513"/>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Veri artırma teknikleri, hiperparametre optimizasyonu ve overfitting önleme yöntemleri ile etkili bir eğitim süreci yürütmek gerekir.</a:t>
            </a:r>
            <a:endParaRPr lang="en-US" sz="1750" dirty="0"/>
          </a:p>
        </p:txBody>
      </p:sp>
      <p:sp>
        <p:nvSpPr>
          <p:cNvPr id="15" name="Shape 13"/>
          <p:cNvSpPr/>
          <p:nvPr/>
        </p:nvSpPr>
        <p:spPr>
          <a:xfrm>
            <a:off x="793790" y="5427464"/>
            <a:ext cx="510302" cy="510302"/>
          </a:xfrm>
          <a:prstGeom prst="roundRect">
            <a:avLst>
              <a:gd name="adj" fmla="val 6667"/>
            </a:avLst>
          </a:prstGeom>
          <a:solidFill>
            <a:srgbClr val="F9F7F7"/>
          </a:solidFill>
          <a:ln/>
        </p:spPr>
      </p:sp>
      <p:sp>
        <p:nvSpPr>
          <p:cNvPr id="16" name="Text 14"/>
          <p:cNvSpPr/>
          <p:nvPr/>
        </p:nvSpPr>
        <p:spPr>
          <a:xfrm>
            <a:off x="878860" y="5469969"/>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4</a:t>
            </a:r>
            <a:endParaRPr lang="en-US" sz="2650" dirty="0"/>
          </a:p>
        </p:txBody>
      </p:sp>
      <p:sp>
        <p:nvSpPr>
          <p:cNvPr id="17" name="Text 15"/>
          <p:cNvSpPr/>
          <p:nvPr/>
        </p:nvSpPr>
        <p:spPr>
          <a:xfrm>
            <a:off x="1530906" y="5427464"/>
            <a:ext cx="3835956"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Performans Optimizasyonu</a:t>
            </a:r>
            <a:endParaRPr lang="en-US" sz="2200" dirty="0"/>
          </a:p>
        </p:txBody>
      </p:sp>
      <p:sp>
        <p:nvSpPr>
          <p:cNvPr id="18" name="Text 16"/>
          <p:cNvSpPr/>
          <p:nvPr/>
        </p:nvSpPr>
        <p:spPr>
          <a:xfrm>
            <a:off x="1530906" y="5917883"/>
            <a:ext cx="5670947"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GPU hızlandırması ve algoritma optimizasyonları ile sistemin performansını artırmak kritik öneme sahiptir.</a:t>
            </a:r>
            <a:endParaRPr lang="en-US" sz="1750" dirty="0"/>
          </a:p>
        </p:txBody>
      </p:sp>
      <p:sp>
        <p:nvSpPr>
          <p:cNvPr id="19" name="Shape 17"/>
          <p:cNvSpPr/>
          <p:nvPr/>
        </p:nvSpPr>
        <p:spPr>
          <a:xfrm>
            <a:off x="7428667" y="5427464"/>
            <a:ext cx="510302" cy="510302"/>
          </a:xfrm>
          <a:prstGeom prst="roundRect">
            <a:avLst>
              <a:gd name="adj" fmla="val 6667"/>
            </a:avLst>
          </a:prstGeom>
          <a:solidFill>
            <a:srgbClr val="F9F7F7"/>
          </a:solidFill>
          <a:ln/>
        </p:spPr>
      </p:sp>
      <p:sp>
        <p:nvSpPr>
          <p:cNvPr id="20" name="Text 18"/>
          <p:cNvSpPr/>
          <p:nvPr/>
        </p:nvSpPr>
        <p:spPr>
          <a:xfrm>
            <a:off x="7513737" y="5469969"/>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5</a:t>
            </a:r>
            <a:endParaRPr lang="en-US" sz="2650" dirty="0"/>
          </a:p>
        </p:txBody>
      </p:sp>
      <p:sp>
        <p:nvSpPr>
          <p:cNvPr id="21" name="Text 19"/>
          <p:cNvSpPr/>
          <p:nvPr/>
        </p:nvSpPr>
        <p:spPr>
          <a:xfrm>
            <a:off x="8165783" y="54274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Takım Çalışması</a:t>
            </a:r>
            <a:endParaRPr lang="en-US" sz="2200" dirty="0"/>
          </a:p>
        </p:txBody>
      </p:sp>
      <p:sp>
        <p:nvSpPr>
          <p:cNvPr id="22" name="Text 20"/>
          <p:cNvSpPr/>
          <p:nvPr/>
        </p:nvSpPr>
        <p:spPr>
          <a:xfrm>
            <a:off x="8165783" y="5917883"/>
            <a:ext cx="5670947" cy="1088708"/>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Farklı uzmanlık alanlarına sahip takım üyelerinin uyumlu çalışması, projenin başarısını artıran önemli bir faktördür.</a:t>
            </a:r>
            <a:endParaRPr lang="en-US" sz="17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731520" y="914043"/>
            <a:ext cx="13167360" cy="334447"/>
          </a:xfrm>
          <a:prstGeom prst="rect">
            <a:avLst/>
          </a:prstGeom>
          <a:noFill/>
          <a:ln/>
        </p:spPr>
        <p:txBody>
          <a:bodyPr wrap="none" lIns="0" tIns="0" rIns="0" bIns="0" rtlCol="0" anchor="t"/>
          <a:lstStyle/>
          <a:p>
            <a:pP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Glieser</a:t>
            </a:r>
            <a:endParaRPr lang="en-US" sz="1600" dirty="0"/>
          </a:p>
        </p:txBody>
      </p:sp>
      <p:sp>
        <p:nvSpPr>
          <p:cNvPr id="3" name="Text 1"/>
          <p:cNvSpPr/>
          <p:nvPr/>
        </p:nvSpPr>
        <p:spPr>
          <a:xfrm>
            <a:off x="731520" y="1483638"/>
            <a:ext cx="13167360" cy="6020038"/>
          </a:xfrm>
          <a:prstGeom prst="rect">
            <a:avLst/>
          </a:prstGeom>
          <a:noFill/>
          <a:ln/>
        </p:spPr>
        <p:txBody>
          <a:bodyPr wrap="square" lIns="0" tIns="0" rIns="0" bIns="0" rtlCol="0" anchor="t"/>
          <a:lstStyle/>
          <a:p>
            <a:pP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Takım olarak literatürde belirtmiş olduğu yazılım programlarının kullandık. Örneğin küçük nesneleri bulmakta zorluk çeken object detection modellerinin yerine YOLOv4 içerisinde bulunan farklı modülleri kullandık. YOLOv4, nesne algılamalarını gerçekleştirmek için derin erişimli sinir ağlarını kullanan son teknoloji bir algoritmadır, son derece hassastır ve YOLOv4’ün çıkması ile tek bir GPU üzerinden görüntü alınabilir hale geldi. R-CNN, Fast R-CNN ve Faster R-CNN gibi iki aşamalı (two-state) nesne takibi yapan algoritmalar da vardır. Bu sebepten ötürü YOLOv4’ü kullanmaya karar verdik. Ayrıca diğer sürümlerine göre örneğin YOLOv5’teki gibi backbone ve PA-NET neck kullanılır. Fakat YOLOv5 den farklı olarak bir PyThoch implementasyonu değildir. Sonrasında Darknet'in içerisinde bulunan TinyDarknet'i kullanmaya karar verdik. SqueezeNet gibi sadece parametreler için optimize edilen yazılımlar farklı boyutlardaki nesneleri tanımlayamıyor, ayrıca daha yavaş çalışıyorlardı. Darknet ve YOLOv4 içerisinden aldığımız kodların takımımızın amaçları ve hedefleri doğrultusunda çalışmasını istediğimizden ötürü bir IDE programı olan visual studio referansıyla build işlemimizi gerçekleştirdik. Bununla birlikte dosyaların düzenlenmesinde de visual studio’dan yararlandık. Toparladığımız yazılımların bir arada bulunabilmesi ve farklı programlar içerisinde kullanılan kodların eş zamanlı çalışmasını sağlamak amacıyla Cmake yazılımını kullandık. Yazılımın yenilikçi ve gelişmiş yönlü compile işlemini Cmake üzerinden gerçekleştirdik. Veri setinin görüntüleri algılayabilmesi ve tanımlayabilmesi amacıyla OpenCV kullandık. OpenCV’nin yüz tanıma özelliği; yaralanan, herhangi bir şekilde acil müdahale edilmesi gereken kişi veya kişilerin yüz tanıma özelliği kullanılarak anında tespit ve tanımlama yapılabiliyor. Sadece nesne tespiti için programın kullanılmasını önleyerek aynı zamanda yapay zeka öğrenimi için ayrı bir yenilik olmuştur. Nvdia CUDA'nın görüntüyü GPU üzerinden almamızı sağlaması ise daha stabil ve daha hızlı veri almamızı sağladı. Takımımızın en çok önemsediği yenilikçi çözüm, yarışma tarafından belirlenen şartlara uymakla birlikte nesne tespitinin en ince ayrıntısına kadar yapılması ve tespit edilen nesnelerin hızlı bir şekilde verilerinin alınmasıdır. Kullandığımız programlar ve elimizde olan materyalleri bu hedef doğrultusunda kullanmış bulunmaktayız.</a:t>
            </a:r>
            <a:endParaRPr lang="en-US" sz="1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793790" y="1141452"/>
            <a:ext cx="13042821" cy="453509"/>
          </a:xfrm>
          <a:prstGeom prst="rect">
            <a:avLst/>
          </a:prstGeom>
          <a:noFill/>
          <a:ln/>
        </p:spPr>
        <p:txBody>
          <a:bodyPr wrap="none" lIns="0" tIns="0" rIns="0" bIns="0" rtlCol="0" anchor="t"/>
          <a:lstStyle/>
          <a:p>
            <a:pPr indent="0" marL="0">
              <a:lnSpc>
                <a:spcPts val="3550"/>
              </a:lnSpc>
              <a:buNone/>
            </a:pPr>
            <a:r>
              <a:rPr lang="en-US" sz="2200" dirty="0">
                <a:solidFill>
                  <a:srgbClr val="504C49"/>
                </a:solidFill>
                <a:latin typeface="Source Serif Pro" pitchFamily="34" charset="0"/>
                <a:ea typeface="Source Serif Pro" pitchFamily="34" charset="-122"/>
                <a:cs typeface="Source Serif Pro" pitchFamily="34" charset="-120"/>
              </a:rPr>
              <a:t>Adyü</a:t>
            </a:r>
            <a:endParaRPr lang="en-US" sz="2200" dirty="0"/>
          </a:p>
        </p:txBody>
      </p:sp>
      <p:sp>
        <p:nvSpPr>
          <p:cNvPr id="3" name="Text 1"/>
          <p:cNvSpPr/>
          <p:nvPr/>
        </p:nvSpPr>
        <p:spPr>
          <a:xfrm>
            <a:off x="793790" y="1850112"/>
            <a:ext cx="13042821" cy="5442109"/>
          </a:xfrm>
          <a:prstGeom prst="rect">
            <a:avLst/>
          </a:prstGeom>
          <a:noFill/>
          <a:ln/>
        </p:spPr>
        <p:txBody>
          <a:bodyPr wrap="square" lIns="0" tIns="0" rIns="0" bIns="0" rtlCol="0" anchor="t"/>
          <a:lstStyle/>
          <a:p>
            <a:pPr indent="0" marL="0">
              <a:lnSpc>
                <a:spcPts val="3550"/>
              </a:lnSpc>
              <a:buNone/>
            </a:pPr>
            <a:r>
              <a:rPr lang="en-US" sz="2200" dirty="0">
                <a:solidFill>
                  <a:srgbClr val="504C49"/>
                </a:solidFill>
                <a:latin typeface="Source Serif Pro" pitchFamily="34" charset="0"/>
                <a:ea typeface="Source Serif Pro" pitchFamily="34" charset="-122"/>
                <a:cs typeface="Source Serif Pro" pitchFamily="34" charset="-120"/>
              </a:rPr>
              <a:t>3.1. Veri Setleri (10 Puan) Bu yarışmada Teknofest tarafından sağlanan veri setleri ile bizim dron kullanarak havadan çektiğimiz video görüntülerinden elde ettiğimiz resimleri etiketleyerek elde ettiğimiz veri setlerini kullandık. Bunun dışında yurt dışında çeşitli üniversitelerin araştırma amaçlı yayınladığı iha görüntülerini veri seti olarak kullanmayı düşündük. Stanford Üniversitesi kampüsünde çekilen dron görüntülerini de kullanmayı düşünüyoruz. Bunun için ekip arkadaşlarımızdan bazıları veri seti oluşturmak için çalışıyorlar. Veri seti için drone ile çektiğimiz kendi görüntüler, YouTube üzerinden bulduğumuz farklı drone görüntüleri ve yurtdışındaki bazı üniversitelerde açık kaynak olarak paylaşılan UAV datasetlerini harmanlayıp resimleri etiketleyip kendi datasetimizi oluşturuyoruz. Elimizde şu an 40000 fazla resim bulunmaktadır. Şekil 1 deki resimlerde farklı verisetlerinden elde edilmiş görüntüleri etiketleyerek kendi verisetimiz ile birleştirip verisetimizide balanslama yapıyoruz. Verisetinin yarışma performansı için çok önemli olduğunu düşünüyoruz. Bundan dolayı yarışma gününe kadar verisetimizi sürekli olarak güncellemeyi düşünüyoruz</a:t>
            </a:r>
            <a:endParaRPr lang="en-US" sz="22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714970" y="912257"/>
            <a:ext cx="13200459" cy="408623"/>
          </a:xfrm>
          <a:prstGeom prst="rect">
            <a:avLst/>
          </a:prstGeom>
          <a:noFill/>
          <a:ln/>
        </p:spPr>
        <p:txBody>
          <a:bodyPr wrap="none" lIns="0" tIns="0" rIns="0" bIns="0" rtlCol="0" anchor="t"/>
          <a:lstStyle/>
          <a:p>
            <a:pPr indent="0" marL="0">
              <a:lnSpc>
                <a:spcPts val="3200"/>
              </a:lnSpc>
              <a:buNone/>
            </a:pPr>
            <a:r>
              <a:rPr lang="en-US" sz="2000" dirty="0">
                <a:solidFill>
                  <a:srgbClr val="504C49"/>
                </a:solidFill>
                <a:latin typeface="Source Serif Pro" pitchFamily="34" charset="0"/>
                <a:ea typeface="Source Serif Pro" pitchFamily="34" charset="-122"/>
                <a:cs typeface="Source Serif Pro" pitchFamily="34" charset="-120"/>
              </a:rPr>
              <a:t>Adyü</a:t>
            </a:r>
            <a:endParaRPr lang="en-US" sz="2000" dirty="0"/>
          </a:p>
        </p:txBody>
      </p:sp>
      <p:sp>
        <p:nvSpPr>
          <p:cNvPr id="3" name="Text 1"/>
          <p:cNvSpPr/>
          <p:nvPr/>
        </p:nvSpPr>
        <p:spPr>
          <a:xfrm>
            <a:off x="714970" y="1550670"/>
            <a:ext cx="13200459" cy="4903470"/>
          </a:xfrm>
          <a:prstGeom prst="rect">
            <a:avLst/>
          </a:prstGeom>
          <a:noFill/>
          <a:ln/>
        </p:spPr>
        <p:txBody>
          <a:bodyPr wrap="square" lIns="0" tIns="0" rIns="0" bIns="0" rtlCol="0" anchor="t"/>
          <a:lstStyle/>
          <a:p>
            <a:pPr indent="0" marL="0">
              <a:lnSpc>
                <a:spcPts val="3200"/>
              </a:lnSpc>
              <a:buNone/>
            </a:pPr>
            <a:r>
              <a:rPr lang="en-US" sz="2000" dirty="0">
                <a:solidFill>
                  <a:srgbClr val="504C49"/>
                </a:solidFill>
                <a:latin typeface="Source Serif Pro" pitchFamily="34" charset="0"/>
                <a:ea typeface="Source Serif Pro" pitchFamily="34" charset="-122"/>
                <a:cs typeface="Source Serif Pro" pitchFamily="34" charset="-120"/>
              </a:rPr>
              <a:t>3.2. Algoritmalar (15 Puan) Biz takım olarak bu yarışmada Nesne tespiti algoritmalarından YOLO ve SSD metotlarını da kullanacağımızı planlıyoruz. Fakat Bu metotların hassasiyet içeren görüntülerde isabetsiz kaldığını gördük. Bazı resimleri SSD ve YOLO modelleriyle işledik fakat istenilen sonuç alınamadı. Biz bunun 9 / 15 için daha isabetli bir metot olan Faster R-CNN metodunu kullanıyoruz. Faster R-CNN metodunda nesnenin bölge önerilerini CNN ile beslemek yerine, evrişimli bir özellik haritası oluşturup CNN girdi görüntüsünü ile besliyoruz. Konvolüsyon özellik haritasından, tekliflerin bölgesini tespit ediyor ve bunları karelere çarptırıyoruz ve bir ROI havuzlama katmanı kullanarak, bunları tam bağlı bir katmana beslenebilmeleri için sabit bir boyutta yeniden şekillendiriyoruz. Normalde Nesne algılama algoritmalarının tümü görüntüdeki nesneyi yerelleştirmek için bölgeler kullanır. Mesela YOLO'da tek bir evrişim ağı, sınırlayıcı kutuları ve bu kutular için sınıf olasılıkları öngörülür. SSD, hızlılık ve hassasiyet arasında daha iyi bir denge sağlar. Ölçeği tutmak için SSD, çoklu evrişim katmanlarından sonra sınırlayıcı kutuları ön-görür. İşte biz bu algoritmalar arasında zamanın iyi kullanılması ve nesne tespit oranındaki başarısından dolayı Faster R-CNN metodunu seçip kullandık.</a:t>
            </a:r>
            <a:endParaRPr lang="en-US" sz="2000" dirty="0"/>
          </a:p>
        </p:txBody>
      </p:sp>
      <p:sp>
        <p:nvSpPr>
          <p:cNvPr id="4" name="Text 2"/>
          <p:cNvSpPr/>
          <p:nvPr/>
        </p:nvSpPr>
        <p:spPr>
          <a:xfrm>
            <a:off x="714970" y="6683931"/>
            <a:ext cx="13200459" cy="817245"/>
          </a:xfrm>
          <a:prstGeom prst="rect">
            <a:avLst/>
          </a:prstGeom>
          <a:noFill/>
          <a:ln/>
        </p:spPr>
        <p:txBody>
          <a:bodyPr wrap="square" lIns="0" tIns="0" rIns="0" bIns="0" rtlCol="0" anchor="t"/>
          <a:lstStyle/>
          <a:p>
            <a:pPr indent="0" marL="0">
              <a:lnSpc>
                <a:spcPts val="3200"/>
              </a:lnSpc>
              <a:buNone/>
            </a:pPr>
            <a:r>
              <a:rPr lang="en-US" sz="2000" dirty="0">
                <a:solidFill>
                  <a:srgbClr val="504C49"/>
                </a:solidFill>
                <a:latin typeface="Source Serif Pro" pitchFamily="34" charset="0"/>
                <a:ea typeface="Source Serif Pro" pitchFamily="34" charset="-122"/>
                <a:cs typeface="Source Serif Pro" pitchFamily="34" charset="-120"/>
              </a:rPr>
              <a:t>Elimizde 20000 fazla resim bulunmaktadır. Etiketleme çok zaman aldığından dolayı yukarıdada bahsettiğimiz gibi otomatik etiketleme yapabilen AutoLabel algoritmasını kullanıyoruz. B</a:t>
            </a:r>
            <a:endParaRPr lang="en-US" sz="20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Text 0"/>
          <p:cNvSpPr/>
          <p:nvPr/>
        </p:nvSpPr>
        <p:spPr>
          <a:xfrm>
            <a:off x="396835" y="413861"/>
            <a:ext cx="13836729" cy="181451"/>
          </a:xfrm>
          <a:prstGeom prst="rect">
            <a:avLst/>
          </a:prstGeom>
          <a:noFill/>
          <a:ln/>
        </p:spPr>
        <p:txBody>
          <a:bodyPr wrap="none" lIns="0" tIns="0" rIns="0" bIns="0" rtlCol="0" anchor="t"/>
          <a:lstStyle/>
          <a:p>
            <a:pPr indent="0" marL="0">
              <a:lnSpc>
                <a:spcPts val="1400"/>
              </a:lnSpc>
              <a:buNone/>
            </a:pPr>
            <a:endParaRPr lang="en-US" sz="850" dirty="0"/>
          </a:p>
        </p:txBody>
      </p:sp>
      <p:sp>
        <p:nvSpPr>
          <p:cNvPr id="3" name="Text 1"/>
          <p:cNvSpPr/>
          <p:nvPr/>
        </p:nvSpPr>
        <p:spPr>
          <a:xfrm>
            <a:off x="396835" y="697349"/>
            <a:ext cx="13836729" cy="181451"/>
          </a:xfrm>
          <a:prstGeom prst="rect">
            <a:avLst/>
          </a:prstGeom>
          <a:noFill/>
          <a:ln/>
        </p:spPr>
        <p:txBody>
          <a:bodyPr wrap="none" lIns="0" tIns="0" rIns="0" bIns="0" rtlCol="0" anchor="t"/>
          <a:lstStyle/>
          <a:p>
            <a:pPr marL="342900" indent="-342900">
              <a:lnSpc>
                <a:spcPts val="1400"/>
              </a:lnSpc>
              <a:buSzPct val="100000"/>
              <a:buFont typeface="+mj-lt"/>
              <a:buAutoNum type="arabicPeriod" startAt="1"/>
            </a:pPr>
            <a:r>
              <a:rPr lang="en-US" sz="850" b="1" dirty="0">
                <a:solidFill>
                  <a:srgbClr val="504C49"/>
                </a:solidFill>
                <a:latin typeface="Source Serif Pro" pitchFamily="34" charset="0"/>
                <a:ea typeface="Source Serif Pro" pitchFamily="34" charset="-122"/>
                <a:cs typeface="Source Serif Pro" pitchFamily="34" charset="-120"/>
              </a:rPr>
              <a:t>Veri Toplama:</a:t>
            </a:r>
            <a:endParaRPr lang="en-US" sz="850" dirty="0"/>
          </a:p>
        </p:txBody>
      </p:sp>
      <p:sp>
        <p:nvSpPr>
          <p:cNvPr id="4" name="Text 2"/>
          <p:cNvSpPr/>
          <p:nvPr/>
        </p:nvSpPr>
        <p:spPr>
          <a:xfrm>
            <a:off x="396835" y="1006316"/>
            <a:ext cx="13836729" cy="181451"/>
          </a:xfrm>
          <a:prstGeom prst="rect">
            <a:avLst/>
          </a:prstGeom>
          <a:noFill/>
          <a:ln/>
        </p:spPr>
        <p:txBody>
          <a:bodyPr wrap="none" lIns="0" tIns="0" rIns="0" bIns="0" rtlCol="0" anchor="t"/>
          <a:lstStyle/>
          <a:p>
            <a:pPr indent="0" marL="0">
              <a:lnSpc>
                <a:spcPts val="1400"/>
              </a:lnSpc>
              <a:buNone/>
            </a:pPr>
            <a:r>
              <a:rPr lang="en-US" sz="850" dirty="0">
                <a:solidFill>
                  <a:srgbClr val="504C49"/>
                </a:solidFill>
                <a:latin typeface="Source Serif Pro" pitchFamily="34" charset="0"/>
                <a:ea typeface="Source Serif Pro" pitchFamily="34" charset="-122"/>
                <a:cs typeface="Source Serif Pro" pitchFamily="34" charset="-120"/>
              </a:rPr>
              <a:t>İlk adım, resimlerin toplanmasıdır. Bu aşama, kullanılacak olan veri setinin türüne göre değişiklik gösterebilir. Örneğin:</a:t>
            </a:r>
            <a:endParaRPr lang="en-US" sz="850" dirty="0"/>
          </a:p>
        </p:txBody>
      </p:sp>
      <p:sp>
        <p:nvSpPr>
          <p:cNvPr id="5" name="Text 3"/>
          <p:cNvSpPr/>
          <p:nvPr/>
        </p:nvSpPr>
        <p:spPr>
          <a:xfrm>
            <a:off x="396835" y="1315283"/>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Açık veri setleri: Google’ın Open Images Dataset’i veya COCO gibi geniş veri setlerinden veri kullanılabilir. Kendi veri setinizi oluşturmak: İhtiyacınıza uygun resimleri toplamak (örneğin, özel bir nesne tespiti projesi için).</a:t>
            </a:r>
            <a:endParaRPr lang="en-US" sz="850" dirty="0"/>
          </a:p>
        </p:txBody>
      </p:sp>
      <p:sp>
        <p:nvSpPr>
          <p:cNvPr id="6" name="Text 4"/>
          <p:cNvSpPr/>
          <p:nvPr/>
        </p:nvSpPr>
        <p:spPr>
          <a:xfrm>
            <a:off x="396835" y="1624251"/>
            <a:ext cx="13836729" cy="181451"/>
          </a:xfrm>
          <a:prstGeom prst="rect">
            <a:avLst/>
          </a:prstGeom>
          <a:noFill/>
          <a:ln/>
        </p:spPr>
        <p:txBody>
          <a:bodyPr wrap="none" lIns="0" tIns="0" rIns="0" bIns="0" rtlCol="0" anchor="t"/>
          <a:lstStyle/>
          <a:p>
            <a:pPr indent="0" marL="0">
              <a:lnSpc>
                <a:spcPts val="1400"/>
              </a:lnSpc>
              <a:buNone/>
            </a:pPr>
            <a:r>
              <a:rPr lang="en-US" sz="850" dirty="0">
                <a:solidFill>
                  <a:srgbClr val="504C49"/>
                </a:solidFill>
                <a:latin typeface="Source Serif Pro" pitchFamily="34" charset="0"/>
                <a:ea typeface="Source Serif Pro" pitchFamily="34" charset="-122"/>
                <a:cs typeface="Source Serif Pro" pitchFamily="34" charset="-120"/>
              </a:rPr>
              <a:t>Veri toplama sürecinde dikkat edilmesi gereken noktalar:</a:t>
            </a:r>
            <a:endParaRPr lang="en-US" sz="850" dirty="0"/>
          </a:p>
        </p:txBody>
      </p:sp>
      <p:sp>
        <p:nvSpPr>
          <p:cNvPr id="7" name="Text 5"/>
          <p:cNvSpPr/>
          <p:nvPr/>
        </p:nvSpPr>
        <p:spPr>
          <a:xfrm>
            <a:off x="396835" y="1933218"/>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Veri çeşitliliği: Farklı ortamlar, ışık koşulları ve açılar gibi faktörlerin çeşitliliği, modelin genel performansını iyileştirebilir. </a:t>
            </a:r>
            <a:endParaRPr lang="en-US" sz="850" dirty="0"/>
          </a:p>
        </p:txBody>
      </p:sp>
      <p:sp>
        <p:nvSpPr>
          <p:cNvPr id="8" name="Text 6"/>
          <p:cNvSpPr/>
          <p:nvPr/>
        </p:nvSpPr>
        <p:spPr>
          <a:xfrm>
            <a:off x="396835" y="2154317"/>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Denge: İlgili sınıfların (nesnelerin) yeterli sayıda örneği olmalı, aksi takdirde model bazı sınıflarda daha zayıf sonuçlar verebilir. </a:t>
            </a:r>
            <a:endParaRPr lang="en-US" sz="850" dirty="0"/>
          </a:p>
        </p:txBody>
      </p:sp>
      <p:sp>
        <p:nvSpPr>
          <p:cNvPr id="9" name="Text 7"/>
          <p:cNvSpPr/>
          <p:nvPr/>
        </p:nvSpPr>
        <p:spPr>
          <a:xfrm>
            <a:off x="396835" y="2463284"/>
            <a:ext cx="13836729" cy="181451"/>
          </a:xfrm>
          <a:prstGeom prst="rect">
            <a:avLst/>
          </a:prstGeom>
          <a:noFill/>
          <a:ln/>
        </p:spPr>
        <p:txBody>
          <a:bodyPr wrap="none" lIns="0" tIns="0" rIns="0" bIns="0" rtlCol="0" anchor="t"/>
          <a:lstStyle/>
          <a:p>
            <a:pPr indent="0" marL="0">
              <a:lnSpc>
                <a:spcPts val="1400"/>
              </a:lnSpc>
              <a:buNone/>
            </a:pPr>
            <a:r>
              <a:rPr lang="en-US" sz="850" b="1" dirty="0">
                <a:solidFill>
                  <a:srgbClr val="504C49"/>
                </a:solidFill>
                <a:latin typeface="Source Serif Pro" pitchFamily="34" charset="0"/>
                <a:ea typeface="Source Serif Pro" pitchFamily="34" charset="-122"/>
                <a:cs typeface="Source Serif Pro" pitchFamily="34" charset="-120"/>
              </a:rPr>
              <a:t>2. Etiketleme (Annotation):</a:t>
            </a:r>
            <a:endParaRPr lang="en-US" sz="850" dirty="0"/>
          </a:p>
        </p:txBody>
      </p:sp>
      <p:sp>
        <p:nvSpPr>
          <p:cNvPr id="10" name="Text 8"/>
          <p:cNvSpPr/>
          <p:nvPr/>
        </p:nvSpPr>
        <p:spPr>
          <a:xfrm>
            <a:off x="396835" y="2772251"/>
            <a:ext cx="13836729" cy="181451"/>
          </a:xfrm>
          <a:prstGeom prst="rect">
            <a:avLst/>
          </a:prstGeom>
          <a:noFill/>
          <a:ln/>
        </p:spPr>
        <p:txBody>
          <a:bodyPr wrap="none" lIns="0" tIns="0" rIns="0" bIns="0" rtlCol="0" anchor="t"/>
          <a:lstStyle/>
          <a:p>
            <a:pPr indent="0" marL="0">
              <a:lnSpc>
                <a:spcPts val="1400"/>
              </a:lnSpc>
              <a:buNone/>
            </a:pPr>
            <a:r>
              <a:rPr lang="en-US" sz="850" b="1" dirty="0">
                <a:solidFill>
                  <a:srgbClr val="504C49"/>
                </a:solidFill>
                <a:latin typeface="Source Serif Pro" pitchFamily="34" charset="0"/>
                <a:ea typeface="Source Serif Pro" pitchFamily="34" charset="-122"/>
                <a:cs typeface="Source Serif Pro" pitchFamily="34" charset="-120"/>
              </a:rPr>
              <a:t> </a:t>
            </a:r>
            <a:pPr indent="0" marL="0">
              <a:lnSpc>
                <a:spcPts val="1400"/>
              </a:lnSpc>
              <a:buNone/>
            </a:pPr>
            <a:r>
              <a:rPr lang="en-US" sz="850" dirty="0">
                <a:solidFill>
                  <a:srgbClr val="504C49"/>
                </a:solidFill>
                <a:latin typeface="Source Serif Pro" pitchFamily="34" charset="0"/>
                <a:ea typeface="Source Serif Pro" pitchFamily="34" charset="-122"/>
                <a:cs typeface="Source Serif Pro" pitchFamily="34" charset="-120"/>
              </a:rPr>
              <a:t>Etiketleme, resimlerin üzerinde nesnelerin ve sınıfların tanımlanması sürecidir. Bu süreçte genellikle aşağıdaki adımlar yapılır:</a:t>
            </a:r>
            <a:endParaRPr lang="en-US" sz="850" dirty="0"/>
          </a:p>
        </p:txBody>
      </p:sp>
      <p:sp>
        <p:nvSpPr>
          <p:cNvPr id="11" name="Text 9"/>
          <p:cNvSpPr/>
          <p:nvPr/>
        </p:nvSpPr>
        <p:spPr>
          <a:xfrm>
            <a:off x="396835" y="3081218"/>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Sınıflandırma: Resmin tamamı için tek bir etiket verilmesi. Örneğin, bir fotoğrafın "kedi" veya "köpek" olduğunu belirtmek. </a:t>
            </a:r>
            <a:endParaRPr lang="en-US" sz="850" dirty="0"/>
          </a:p>
        </p:txBody>
      </p:sp>
      <p:sp>
        <p:nvSpPr>
          <p:cNvPr id="12" name="Text 10"/>
          <p:cNvSpPr/>
          <p:nvPr/>
        </p:nvSpPr>
        <p:spPr>
          <a:xfrm>
            <a:off x="396835" y="3302318"/>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Sınırlayıcı Kutular (Bounding Boxes): Resmin içinde bulunan nesneleri, sınırlayıcı kutular ile işaretlemek. Her kutunun bir sınıfı olur (örneğin, "kedi", "araba" vb.). Bu etiketleme, nesne tespiti için gereklidir. </a:t>
            </a:r>
            <a:endParaRPr lang="en-US" sz="850" dirty="0"/>
          </a:p>
        </p:txBody>
      </p:sp>
      <p:sp>
        <p:nvSpPr>
          <p:cNvPr id="13" name="Text 11"/>
          <p:cNvSpPr/>
          <p:nvPr/>
        </p:nvSpPr>
        <p:spPr>
          <a:xfrm>
            <a:off x="396835" y="3523417"/>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Poligon Etiketleme: Nesnelerin daha hassas şekillerde tanımlanması. Özellikle karmaşık nesnelerde (örneğin, bir insanın elini tam olarak çizmek) kullanılır. </a:t>
            </a:r>
            <a:endParaRPr lang="en-US" sz="850" dirty="0"/>
          </a:p>
        </p:txBody>
      </p:sp>
      <p:sp>
        <p:nvSpPr>
          <p:cNvPr id="14" name="Text 12"/>
          <p:cNvSpPr/>
          <p:nvPr/>
        </p:nvSpPr>
        <p:spPr>
          <a:xfrm>
            <a:off x="396835" y="3744516"/>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Anlamlı Pikseller (Segmentation): Piksel bazında etiketleme. Nesnelerin her pikseli sınıflandırılır (örneğin, bir araba, gökyüzü veya yol gibi). </a:t>
            </a:r>
            <a:endParaRPr lang="en-US" sz="850" dirty="0"/>
          </a:p>
        </p:txBody>
      </p:sp>
      <p:sp>
        <p:nvSpPr>
          <p:cNvPr id="15" name="Text 13"/>
          <p:cNvSpPr/>
          <p:nvPr/>
        </p:nvSpPr>
        <p:spPr>
          <a:xfrm>
            <a:off x="396835" y="4053483"/>
            <a:ext cx="13836729" cy="181451"/>
          </a:xfrm>
          <a:prstGeom prst="rect">
            <a:avLst/>
          </a:prstGeom>
          <a:noFill/>
          <a:ln/>
        </p:spPr>
        <p:txBody>
          <a:bodyPr wrap="none" lIns="0" tIns="0" rIns="0" bIns="0" rtlCol="0" anchor="t"/>
          <a:lstStyle/>
          <a:p>
            <a:pPr indent="0" marL="0">
              <a:lnSpc>
                <a:spcPts val="1400"/>
              </a:lnSpc>
              <a:buNone/>
            </a:pPr>
            <a:r>
              <a:rPr lang="en-US" sz="850" dirty="0">
                <a:solidFill>
                  <a:srgbClr val="504C49"/>
                </a:solidFill>
                <a:latin typeface="Source Serif Pro" pitchFamily="34" charset="0"/>
                <a:ea typeface="Source Serif Pro" pitchFamily="34" charset="-122"/>
                <a:cs typeface="Source Serif Pro" pitchFamily="34" charset="-120"/>
              </a:rPr>
              <a:t>Etiketleme araçları:</a:t>
            </a:r>
            <a:endParaRPr lang="en-US" sz="850" dirty="0"/>
          </a:p>
        </p:txBody>
      </p:sp>
      <p:sp>
        <p:nvSpPr>
          <p:cNvPr id="16" name="Text 14"/>
          <p:cNvSpPr/>
          <p:nvPr/>
        </p:nvSpPr>
        <p:spPr>
          <a:xfrm>
            <a:off x="396835" y="4362450"/>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LabelImg: En yaygın kullanılan sınırlayıcı kutu etiketleme aracıdır. </a:t>
            </a:r>
            <a:endParaRPr lang="en-US" sz="850" dirty="0"/>
          </a:p>
        </p:txBody>
      </p:sp>
      <p:sp>
        <p:nvSpPr>
          <p:cNvPr id="17" name="Text 15"/>
          <p:cNvSpPr/>
          <p:nvPr/>
        </p:nvSpPr>
        <p:spPr>
          <a:xfrm>
            <a:off x="396835" y="4583549"/>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VGG Image Annotator (VIA): Web tabanlı bir araç, çoklu etiketleme görevleri için uygundur. </a:t>
            </a:r>
            <a:endParaRPr lang="en-US" sz="850" dirty="0"/>
          </a:p>
        </p:txBody>
      </p:sp>
      <p:sp>
        <p:nvSpPr>
          <p:cNvPr id="18" name="Text 16"/>
          <p:cNvSpPr/>
          <p:nvPr/>
        </p:nvSpPr>
        <p:spPr>
          <a:xfrm>
            <a:off x="396835" y="4804648"/>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Labelbox, Supervisely, RectLabel gibi ticari araçlar da kullanılabilir. </a:t>
            </a:r>
            <a:endParaRPr lang="en-US" sz="850" dirty="0"/>
          </a:p>
        </p:txBody>
      </p:sp>
      <p:sp>
        <p:nvSpPr>
          <p:cNvPr id="19" name="Text 17"/>
          <p:cNvSpPr/>
          <p:nvPr/>
        </p:nvSpPr>
        <p:spPr>
          <a:xfrm>
            <a:off x="396835" y="5113615"/>
            <a:ext cx="13836729" cy="181451"/>
          </a:xfrm>
          <a:prstGeom prst="rect">
            <a:avLst/>
          </a:prstGeom>
          <a:noFill/>
          <a:ln/>
        </p:spPr>
        <p:txBody>
          <a:bodyPr wrap="none" lIns="0" tIns="0" rIns="0" bIns="0" rtlCol="0" anchor="t"/>
          <a:lstStyle/>
          <a:p>
            <a:pPr indent="0" marL="0">
              <a:lnSpc>
                <a:spcPts val="1400"/>
              </a:lnSpc>
              <a:buNone/>
            </a:pPr>
            <a:r>
              <a:rPr lang="en-US" sz="850" b="1" dirty="0">
                <a:solidFill>
                  <a:srgbClr val="504C49"/>
                </a:solidFill>
                <a:latin typeface="Source Serif Pro" pitchFamily="34" charset="0"/>
                <a:ea typeface="Source Serif Pro" pitchFamily="34" charset="-122"/>
                <a:cs typeface="Source Serif Pro" pitchFamily="34" charset="-120"/>
              </a:rPr>
              <a:t>3. Etiketlerin Kalitesini Sağlama:</a:t>
            </a:r>
            <a:pPr indent="0" marL="0">
              <a:lnSpc>
                <a:spcPts val="1400"/>
              </a:lnSpc>
              <a:buNone/>
            </a:pPr>
            <a:r>
              <a:rPr lang="en-US" sz="850" dirty="0">
                <a:solidFill>
                  <a:srgbClr val="504C49"/>
                </a:solidFill>
                <a:latin typeface="Source Serif Pro" pitchFamily="34" charset="0"/>
                <a:ea typeface="Source Serif Pro" pitchFamily="34" charset="-122"/>
                <a:cs typeface="Source Serif Pro" pitchFamily="34" charset="-120"/>
              </a:rPr>
              <a:t> Etiketleme sürecinin doğruluğu çok önemlidir çünkü yanlış etiketlenmiş veriler, modelin yanlış öğrenmesine yol açar. Bu nedenle, etiketleme işlemi genellikle birkaç aşamalı bir kontrol süreci gerektirir:</a:t>
            </a:r>
            <a:endParaRPr lang="en-US" sz="850" dirty="0"/>
          </a:p>
        </p:txBody>
      </p:sp>
      <p:sp>
        <p:nvSpPr>
          <p:cNvPr id="20" name="Text 18"/>
          <p:cNvSpPr/>
          <p:nvPr/>
        </p:nvSpPr>
        <p:spPr>
          <a:xfrm>
            <a:off x="396835" y="5422583"/>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İki aşamalı doğrulama: İlk etiketleme tamamlandıktan sonra bir başka kişi, etiketleri kontrol ederek hata olasılığını minimize eder. </a:t>
            </a:r>
            <a:endParaRPr lang="en-US" sz="850" dirty="0"/>
          </a:p>
        </p:txBody>
      </p:sp>
      <p:sp>
        <p:nvSpPr>
          <p:cNvPr id="21" name="Text 19"/>
          <p:cNvSpPr/>
          <p:nvPr/>
        </p:nvSpPr>
        <p:spPr>
          <a:xfrm>
            <a:off x="396835" y="5643682"/>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Zamanla iyileştirme: Model eğitildikçe, hatalı tahminler üzerinden geri bildirim alarak etiketleme sürecini iyileştirebilirsiniz. </a:t>
            </a:r>
            <a:endParaRPr lang="en-US" sz="850" dirty="0"/>
          </a:p>
        </p:txBody>
      </p:sp>
      <p:sp>
        <p:nvSpPr>
          <p:cNvPr id="22" name="Text 20"/>
          <p:cNvSpPr/>
          <p:nvPr/>
        </p:nvSpPr>
        <p:spPr>
          <a:xfrm>
            <a:off x="396835" y="5952649"/>
            <a:ext cx="13836729" cy="181451"/>
          </a:xfrm>
          <a:prstGeom prst="rect">
            <a:avLst/>
          </a:prstGeom>
          <a:noFill/>
          <a:ln/>
        </p:spPr>
        <p:txBody>
          <a:bodyPr wrap="none" lIns="0" tIns="0" rIns="0" bIns="0" rtlCol="0" anchor="t"/>
          <a:lstStyle/>
          <a:p>
            <a:pPr indent="0" marL="0">
              <a:lnSpc>
                <a:spcPts val="1400"/>
              </a:lnSpc>
              <a:buNone/>
            </a:pPr>
            <a:r>
              <a:rPr lang="en-US" sz="850" b="1" dirty="0">
                <a:solidFill>
                  <a:srgbClr val="504C49"/>
                </a:solidFill>
                <a:latin typeface="Source Serif Pro" pitchFamily="34" charset="0"/>
                <a:ea typeface="Source Serif Pro" pitchFamily="34" charset="-122"/>
                <a:cs typeface="Source Serif Pro" pitchFamily="34" charset="-120"/>
              </a:rPr>
              <a:t>4. Veri Artırma (Data Augmentation):</a:t>
            </a:r>
            <a:endParaRPr lang="en-US" sz="850" dirty="0"/>
          </a:p>
        </p:txBody>
      </p:sp>
      <p:sp>
        <p:nvSpPr>
          <p:cNvPr id="23" name="Text 21"/>
          <p:cNvSpPr/>
          <p:nvPr/>
        </p:nvSpPr>
        <p:spPr>
          <a:xfrm>
            <a:off x="396835" y="6261616"/>
            <a:ext cx="13836729" cy="362903"/>
          </a:xfrm>
          <a:prstGeom prst="rect">
            <a:avLst/>
          </a:prstGeom>
          <a:noFill/>
          <a:ln/>
        </p:spPr>
        <p:txBody>
          <a:bodyPr wrap="square" lIns="0" tIns="0" rIns="0" bIns="0" rtlCol="0" anchor="t"/>
          <a:lstStyle/>
          <a:p>
            <a:pPr indent="0" marL="0">
              <a:lnSpc>
                <a:spcPts val="1400"/>
              </a:lnSpc>
              <a:buNone/>
            </a:pPr>
            <a:r>
              <a:rPr lang="en-US" sz="850" dirty="0">
                <a:solidFill>
                  <a:srgbClr val="504C49"/>
                </a:solidFill>
                <a:latin typeface="Source Serif Pro" pitchFamily="34" charset="0"/>
                <a:ea typeface="Source Serif Pro" pitchFamily="34" charset="-122"/>
                <a:cs typeface="Source Serif Pro" pitchFamily="34" charset="-120"/>
              </a:rPr>
              <a:t> Veri artırma, mevcut etiketlenmiş verilerin çeşitliliğini artırmak amacıyla uygulanan bir tekniktir. Bu işlem, modelin overfitting (aşırı öğrenme) yapmamasını sağlamak için kullanılır ve daha sağlam bir model elde edilmesine yardımcı olur. Yaygın veri artırma teknikleri şunlardır:</a:t>
            </a:r>
            <a:endParaRPr lang="en-US" sz="850" dirty="0"/>
          </a:p>
        </p:txBody>
      </p:sp>
      <p:sp>
        <p:nvSpPr>
          <p:cNvPr id="24" name="Text 22"/>
          <p:cNvSpPr/>
          <p:nvPr/>
        </p:nvSpPr>
        <p:spPr>
          <a:xfrm>
            <a:off x="396835" y="6752034"/>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Dönme, kırpma ve ölçeklendirme: Görsellerin çeşitli yönlere döndürülmesi, kesilmesi veya yeniden boyutlandırılması. </a:t>
            </a:r>
            <a:endParaRPr lang="en-US" sz="850" dirty="0"/>
          </a:p>
        </p:txBody>
      </p:sp>
      <p:sp>
        <p:nvSpPr>
          <p:cNvPr id="25" name="Text 23"/>
          <p:cNvSpPr/>
          <p:nvPr/>
        </p:nvSpPr>
        <p:spPr>
          <a:xfrm>
            <a:off x="396835" y="6973133"/>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Renk manipülasyonu: Görsellerdeki parlaklık, kontrast, renk doygunluğu gibi değerlerin değiştirilmesi. </a:t>
            </a:r>
            <a:endParaRPr lang="en-US" sz="850" dirty="0"/>
          </a:p>
        </p:txBody>
      </p:sp>
      <p:sp>
        <p:nvSpPr>
          <p:cNvPr id="26" name="Text 24"/>
          <p:cNvSpPr/>
          <p:nvPr/>
        </p:nvSpPr>
        <p:spPr>
          <a:xfrm>
            <a:off x="396835" y="7194233"/>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Flip ve yansıma: Görsellerin yatay veya dikey olarak yansıtılması. </a:t>
            </a:r>
            <a:endParaRPr lang="en-US" sz="850" dirty="0"/>
          </a:p>
        </p:txBody>
      </p:sp>
      <p:sp>
        <p:nvSpPr>
          <p:cNvPr id="27" name="Text 25"/>
          <p:cNvSpPr/>
          <p:nvPr/>
        </p:nvSpPr>
        <p:spPr>
          <a:xfrm>
            <a:off x="396835" y="7415332"/>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Gürültü ekleme: Görsellere çeşitli gürültü türleri eklemek. Bu teknikler, modelin farklı koşullara uyum sağlamasına yardımcı olur.</a:t>
            </a:r>
            <a:endParaRPr lang="en-US" sz="850" dirty="0"/>
          </a:p>
        </p:txBody>
      </p:sp>
      <p:sp>
        <p:nvSpPr>
          <p:cNvPr id="28" name="Text 26"/>
          <p:cNvSpPr/>
          <p:nvPr/>
        </p:nvSpPr>
        <p:spPr>
          <a:xfrm>
            <a:off x="396835" y="7724299"/>
            <a:ext cx="13836729" cy="181451"/>
          </a:xfrm>
          <a:prstGeom prst="rect">
            <a:avLst/>
          </a:prstGeom>
          <a:noFill/>
          <a:ln/>
        </p:spPr>
        <p:txBody>
          <a:bodyPr wrap="none" lIns="0" tIns="0" rIns="0" bIns="0" rtlCol="0" anchor="t"/>
          <a:lstStyle/>
          <a:p>
            <a:pPr indent="0" marL="0">
              <a:lnSpc>
                <a:spcPts val="1400"/>
              </a:lnSpc>
              <a:buNone/>
            </a:pPr>
            <a:r>
              <a:rPr lang="en-US" sz="850" b="1" dirty="0">
                <a:solidFill>
                  <a:srgbClr val="504C49"/>
                </a:solidFill>
                <a:latin typeface="Source Serif Pro" pitchFamily="34" charset="0"/>
                <a:ea typeface="Source Serif Pro" pitchFamily="34" charset="-122"/>
                <a:cs typeface="Source Serif Pro" pitchFamily="34" charset="-120"/>
              </a:rPr>
              <a:t>5. Veri Setinin Formatlanması:</a:t>
            </a:r>
            <a:endParaRPr lang="en-US" sz="850" dirty="0"/>
          </a:p>
        </p:txBody>
      </p:sp>
      <p:sp>
        <p:nvSpPr>
          <p:cNvPr id="29" name="Text 27"/>
          <p:cNvSpPr/>
          <p:nvPr/>
        </p:nvSpPr>
        <p:spPr>
          <a:xfrm>
            <a:off x="396835" y="8033266"/>
            <a:ext cx="13836729" cy="181451"/>
          </a:xfrm>
          <a:prstGeom prst="rect">
            <a:avLst/>
          </a:prstGeom>
          <a:noFill/>
          <a:ln/>
        </p:spPr>
        <p:txBody>
          <a:bodyPr wrap="none" lIns="0" tIns="0" rIns="0" bIns="0" rtlCol="0" anchor="t"/>
          <a:lstStyle/>
          <a:p>
            <a:pPr indent="0" marL="0">
              <a:lnSpc>
                <a:spcPts val="1400"/>
              </a:lnSpc>
              <a:buNone/>
            </a:pPr>
            <a:r>
              <a:rPr lang="en-US" sz="850" dirty="0">
                <a:solidFill>
                  <a:srgbClr val="504C49"/>
                </a:solidFill>
                <a:latin typeface="Source Serif Pro" pitchFamily="34" charset="0"/>
                <a:ea typeface="Source Serif Pro" pitchFamily="34" charset="-122"/>
                <a:cs typeface="Source Serif Pro" pitchFamily="34" charset="-120"/>
              </a:rPr>
              <a:t> Elde edilen etiketlenmiş verinin, eğitim sürecinde kullanılabilir hale getirilmesi gerekir. Bunun için veri seti, belirli bir formatta düzenlenmelidir. Yaygın veri formatları:</a:t>
            </a:r>
            <a:endParaRPr lang="en-US" sz="850" dirty="0"/>
          </a:p>
        </p:txBody>
      </p:sp>
      <p:sp>
        <p:nvSpPr>
          <p:cNvPr id="30" name="Text 28"/>
          <p:cNvSpPr/>
          <p:nvPr/>
        </p:nvSpPr>
        <p:spPr>
          <a:xfrm>
            <a:off x="396835" y="8342233"/>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Pascal VOC formatı: XML dosyalarıyla birlikte her resim için sınırlayıcı kutular ve etiketler. </a:t>
            </a:r>
            <a:endParaRPr lang="en-US" sz="850" dirty="0"/>
          </a:p>
        </p:txBody>
      </p:sp>
      <p:sp>
        <p:nvSpPr>
          <p:cNvPr id="31" name="Text 29"/>
          <p:cNvSpPr/>
          <p:nvPr/>
        </p:nvSpPr>
        <p:spPr>
          <a:xfrm>
            <a:off x="396835" y="8563332"/>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COCO formatı: JSON dosyasıyla resimler, sınıflar, segmentasyon maskeleri ve sınırlayıcı kutular hakkında bilgi. </a:t>
            </a:r>
            <a:endParaRPr lang="en-US" sz="850" dirty="0"/>
          </a:p>
        </p:txBody>
      </p:sp>
      <p:sp>
        <p:nvSpPr>
          <p:cNvPr id="32" name="Text 30"/>
          <p:cNvSpPr/>
          <p:nvPr/>
        </p:nvSpPr>
        <p:spPr>
          <a:xfrm>
            <a:off x="396835" y="8784431"/>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YOLO formatı: Metin dosyalarında, her satırda bir resim için nesne türü ve sınırlayıcı kutu bilgileri. Bu formatlar, modelin etiketlenmiş verileri doğru bir şekilde okumasını ve işlemesini sağlar.</a:t>
            </a:r>
            <a:endParaRPr lang="en-US" sz="850" dirty="0"/>
          </a:p>
        </p:txBody>
      </p:sp>
      <p:sp>
        <p:nvSpPr>
          <p:cNvPr id="33" name="Text 31"/>
          <p:cNvSpPr/>
          <p:nvPr/>
        </p:nvSpPr>
        <p:spPr>
          <a:xfrm>
            <a:off x="396835" y="9093398"/>
            <a:ext cx="13836729" cy="181451"/>
          </a:xfrm>
          <a:prstGeom prst="rect">
            <a:avLst/>
          </a:prstGeom>
          <a:noFill/>
          <a:ln/>
        </p:spPr>
        <p:txBody>
          <a:bodyPr wrap="none" lIns="0" tIns="0" rIns="0" bIns="0" rtlCol="0" anchor="t"/>
          <a:lstStyle/>
          <a:p>
            <a:pPr indent="0" marL="0">
              <a:lnSpc>
                <a:spcPts val="1400"/>
              </a:lnSpc>
              <a:buNone/>
            </a:pPr>
            <a:r>
              <a:rPr lang="en-US" sz="850" b="1" dirty="0">
                <a:solidFill>
                  <a:srgbClr val="504C49"/>
                </a:solidFill>
                <a:latin typeface="Source Serif Pro" pitchFamily="34" charset="0"/>
                <a:ea typeface="Source Serif Pro" pitchFamily="34" charset="-122"/>
                <a:cs typeface="Source Serif Pro" pitchFamily="34" charset="-120"/>
              </a:rPr>
              <a:t>6. Etiketlenmiş Verinin Eğitime Hazırlanması:</a:t>
            </a:r>
            <a:endParaRPr lang="en-US" sz="850" dirty="0"/>
          </a:p>
        </p:txBody>
      </p:sp>
      <p:sp>
        <p:nvSpPr>
          <p:cNvPr id="34" name="Text 32"/>
          <p:cNvSpPr/>
          <p:nvPr/>
        </p:nvSpPr>
        <p:spPr>
          <a:xfrm>
            <a:off x="396835" y="9402366"/>
            <a:ext cx="13836729" cy="181451"/>
          </a:xfrm>
          <a:prstGeom prst="rect">
            <a:avLst/>
          </a:prstGeom>
          <a:noFill/>
          <a:ln/>
        </p:spPr>
        <p:txBody>
          <a:bodyPr wrap="none" lIns="0" tIns="0" rIns="0" bIns="0" rtlCol="0" anchor="t"/>
          <a:lstStyle/>
          <a:p>
            <a:pPr indent="0" marL="0">
              <a:lnSpc>
                <a:spcPts val="1400"/>
              </a:lnSpc>
              <a:buNone/>
            </a:pPr>
            <a:r>
              <a:rPr lang="en-US" sz="850" dirty="0">
                <a:solidFill>
                  <a:srgbClr val="504C49"/>
                </a:solidFill>
                <a:latin typeface="Source Serif Pro" pitchFamily="34" charset="0"/>
                <a:ea typeface="Source Serif Pro" pitchFamily="34" charset="-122"/>
                <a:cs typeface="Source Serif Pro" pitchFamily="34" charset="-120"/>
              </a:rPr>
              <a:t>Son olarak, etiketlenmiş verilerin eğitim sürecinde kullanılabilmesi için hazırlık yapılmalıdır:</a:t>
            </a:r>
            <a:endParaRPr lang="en-US" sz="850" dirty="0"/>
          </a:p>
        </p:txBody>
      </p:sp>
      <p:sp>
        <p:nvSpPr>
          <p:cNvPr id="35" name="Text 33"/>
          <p:cNvSpPr/>
          <p:nvPr/>
        </p:nvSpPr>
        <p:spPr>
          <a:xfrm>
            <a:off x="396835" y="9711333"/>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Veri kümesinin bölünmesi: Veri genellikle eğitim, doğrulama ve test olarak üç bölüme ayrılır. Eğitim seti, modelin öğrenmesi için; doğrulama seti, modelin hiperparametrelerini ayarlamak için; test seti ise modelin son performansını değerlendirmek için kullanılır. </a:t>
            </a:r>
            <a:endParaRPr lang="en-US" sz="850" dirty="0"/>
          </a:p>
        </p:txBody>
      </p:sp>
      <p:sp>
        <p:nvSpPr>
          <p:cNvPr id="36" name="Text 34"/>
          <p:cNvSpPr/>
          <p:nvPr/>
        </p:nvSpPr>
        <p:spPr>
          <a:xfrm>
            <a:off x="396835" y="9932432"/>
            <a:ext cx="13836729" cy="181451"/>
          </a:xfrm>
          <a:prstGeom prst="rect">
            <a:avLst/>
          </a:prstGeom>
          <a:noFill/>
          <a:ln/>
        </p:spPr>
        <p:txBody>
          <a:bodyPr wrap="none" lIns="0" tIns="0" rIns="0" bIns="0" rtlCol="0" anchor="t"/>
          <a:lstStyle/>
          <a:p>
            <a:pPr marL="342900" indent="-342900">
              <a:lnSpc>
                <a:spcPts val="1400"/>
              </a:lnSpc>
              <a:buSzPct val="100000"/>
              <a:buChar char="•"/>
            </a:pPr>
            <a:r>
              <a:rPr lang="en-US" sz="850" dirty="0">
                <a:solidFill>
                  <a:srgbClr val="504C49"/>
                </a:solidFill>
                <a:latin typeface="Source Serif Pro" pitchFamily="34" charset="0"/>
                <a:ea typeface="Source Serif Pro" pitchFamily="34" charset="-122"/>
                <a:cs typeface="Source Serif Pro" pitchFamily="34" charset="-120"/>
              </a:rPr>
              <a:t>Veri ön işleme: Veriyi eğitim sürecine uygun hale getirmek için genellikle normalizasyon, boyutlandırma veya renk düzenlemeleri yapılır. </a:t>
            </a:r>
            <a:endParaRPr lang="en-US" sz="850" dirty="0"/>
          </a:p>
        </p:txBody>
      </p:sp>
      <p:sp>
        <p:nvSpPr>
          <p:cNvPr id="37" name="Text 35"/>
          <p:cNvSpPr/>
          <p:nvPr/>
        </p:nvSpPr>
        <p:spPr>
          <a:xfrm>
            <a:off x="396835" y="10241399"/>
            <a:ext cx="13836729" cy="544354"/>
          </a:xfrm>
          <a:prstGeom prst="rect">
            <a:avLst/>
          </a:prstGeom>
          <a:noFill/>
          <a:ln/>
        </p:spPr>
        <p:txBody>
          <a:bodyPr wrap="square" lIns="0" tIns="0" rIns="0" bIns="0" rtlCol="0" anchor="t"/>
          <a:lstStyle/>
          <a:p>
            <a:pPr indent="0" marL="0">
              <a:lnSpc>
                <a:spcPts val="1400"/>
              </a:lnSpc>
              <a:buNone/>
            </a:pPr>
            <a:r>
              <a:rPr lang="en-US" sz="850" dirty="0">
                <a:solidFill>
                  <a:srgbClr val="504C49"/>
                </a:solidFill>
                <a:latin typeface="Source Serif Pro" pitchFamily="34" charset="0"/>
                <a:ea typeface="Source Serif Pro" pitchFamily="34" charset="-122"/>
                <a:cs typeface="Source Serif Pro" pitchFamily="34" charset="-120"/>
              </a:rPr>
              <a:t>Sonuç olarak, Resim Etiketleme Süreci: Veri toplama: Hedeflediğiniz nesneleri içeren resimler toplayın. Etiketleme: Nesneleri doğru bir şekilde etiketleyin (sınıflandırma, sınırlayıcı kutular, segmentasyon, vb.). Etiket kalitesini doğrulama: Hataları en aza indirmek için etiketleri iki aşamalı bir kontrol sürecinden geçirin. Veri artırma: Modelin genelleme yeteneğini artırmak için veri artırma tekniklerini uygulayın. Veri setinin formatlanması: Etiketlenmiş verilerin doğru formatta hazırlanması. Eğitim için hazırlık: Veriyi eğitim setine ayırın, ön işleme yapın ve eğitim sürecine hazır hale getirin.</a:t>
            </a:r>
            <a:endParaRPr lang="en-US" sz="85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451723" y="355163"/>
            <a:ext cx="8822650" cy="241935"/>
          </a:xfrm>
          <a:prstGeom prst="rect">
            <a:avLst/>
          </a:prstGeom>
          <a:noFill/>
          <a:ln/>
        </p:spPr>
        <p:txBody>
          <a:bodyPr wrap="none" lIns="0" tIns="0" rIns="0" bIns="0" rtlCol="0" anchor="t"/>
          <a:lstStyle/>
          <a:p>
            <a:pPr indent="0" marL="0">
              <a:lnSpc>
                <a:spcPts val="1900"/>
              </a:lnSpc>
              <a:buNone/>
            </a:pPr>
            <a:r>
              <a:rPr lang="en-US" sz="1500" dirty="0">
                <a:solidFill>
                  <a:srgbClr val="201B18"/>
                </a:solidFill>
                <a:latin typeface="Platypi Medium" pitchFamily="34" charset="0"/>
                <a:ea typeface="Platypi Medium" pitchFamily="34" charset="-122"/>
                <a:cs typeface="Platypi Medium" pitchFamily="34" charset="-120"/>
              </a:rPr>
              <a:t>Bir video üzerinde nesne tespiti veya sınıflandırma yapabilmek için iki ana yöntem kullanılır:</a:t>
            </a:r>
            <a:endParaRPr lang="en-US" sz="1500" dirty="0"/>
          </a:p>
        </p:txBody>
      </p:sp>
      <p:sp>
        <p:nvSpPr>
          <p:cNvPr id="3" name="Text 1"/>
          <p:cNvSpPr/>
          <p:nvPr/>
        </p:nvSpPr>
        <p:spPr>
          <a:xfrm>
            <a:off x="451723" y="726162"/>
            <a:ext cx="5538430" cy="201573"/>
          </a:xfrm>
          <a:prstGeom prst="rect">
            <a:avLst/>
          </a:prstGeom>
          <a:noFill/>
          <a:ln/>
        </p:spPr>
        <p:txBody>
          <a:bodyPr wrap="none" lIns="0" tIns="0" rIns="0" bIns="0" rtlCol="0" anchor="t"/>
          <a:lstStyle/>
          <a:p>
            <a:pPr indent="0" marL="0">
              <a:lnSpc>
                <a:spcPts val="1550"/>
              </a:lnSpc>
              <a:buNone/>
            </a:pPr>
            <a:r>
              <a:rPr lang="en-US" sz="1250" dirty="0">
                <a:solidFill>
                  <a:srgbClr val="201B18"/>
                </a:solidFill>
                <a:latin typeface="Platypi Medium" pitchFamily="34" charset="0"/>
                <a:ea typeface="Platypi Medium" pitchFamily="34" charset="-122"/>
                <a:cs typeface="Platypi Medium" pitchFamily="34" charset="-120"/>
              </a:rPr>
              <a:t>Videoyu Karelere Bölerek Etiketleme (Frame Extraction &amp; Annotation)</a:t>
            </a:r>
            <a:endParaRPr lang="en-US" sz="1250" dirty="0"/>
          </a:p>
        </p:txBody>
      </p:sp>
      <p:sp>
        <p:nvSpPr>
          <p:cNvPr id="4" name="Text 2"/>
          <p:cNvSpPr/>
          <p:nvPr/>
        </p:nvSpPr>
        <p:spPr>
          <a:xfrm>
            <a:off x="451723" y="1121331"/>
            <a:ext cx="13726954" cy="206454"/>
          </a:xfrm>
          <a:prstGeom prst="rect">
            <a:avLst/>
          </a:prstGeom>
          <a:noFill/>
          <a:ln/>
        </p:spPr>
        <p:txBody>
          <a:bodyPr wrap="none" lIns="0" tIns="0" rIns="0" bIns="0" rtlCol="0" anchor="t"/>
          <a:lstStyle/>
          <a:p>
            <a:pPr marL="342900" indent="-342900">
              <a:lnSpc>
                <a:spcPts val="1600"/>
              </a:lnSpc>
              <a:buSzPct val="100000"/>
              <a:buFont typeface="+mj-lt"/>
              <a:buAutoNum type="arabicPeriod" startAt="1"/>
            </a:pPr>
            <a:r>
              <a:rPr lang="en-US" sz="1000" dirty="0">
                <a:solidFill>
                  <a:srgbClr val="504C49"/>
                </a:solidFill>
                <a:latin typeface="Source Serif Pro" pitchFamily="34" charset="0"/>
                <a:ea typeface="Source Serif Pro" pitchFamily="34" charset="-122"/>
                <a:cs typeface="Source Serif Pro" pitchFamily="34" charset="-120"/>
              </a:rPr>
              <a:t>Video Karelerine Bölünmesi:</a:t>
            </a:r>
            <a:endParaRPr lang="en-US" sz="1000" dirty="0"/>
          </a:p>
        </p:txBody>
      </p:sp>
      <p:sp>
        <p:nvSpPr>
          <p:cNvPr id="5" name="Text 3"/>
          <p:cNvSpPr/>
          <p:nvPr/>
        </p:nvSpPr>
        <p:spPr>
          <a:xfrm>
            <a:off x="451723" y="1372910"/>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OpenCV, FFmpeg gibi araçlarla videoyu karelere ayırabilirsiniz. </a:t>
            </a:r>
            <a:endParaRPr lang="en-US" sz="1000" dirty="0"/>
          </a:p>
        </p:txBody>
      </p:sp>
      <p:sp>
        <p:nvSpPr>
          <p:cNvPr id="6" name="Text 4"/>
          <p:cNvSpPr/>
          <p:nvPr/>
        </p:nvSpPr>
        <p:spPr>
          <a:xfrm>
            <a:off x="451723" y="1624489"/>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Örnek: Her 5. kareyi almak gibi bir strateji belirlenebilir (fps’ye bağlı olarak). </a:t>
            </a:r>
            <a:endParaRPr lang="en-US" sz="1000" dirty="0"/>
          </a:p>
        </p:txBody>
      </p:sp>
      <p:sp>
        <p:nvSpPr>
          <p:cNvPr id="7" name="Text 5"/>
          <p:cNvSpPr/>
          <p:nvPr/>
        </p:nvSpPr>
        <p:spPr>
          <a:xfrm>
            <a:off x="451723" y="1976080"/>
            <a:ext cx="13726954" cy="206454"/>
          </a:xfrm>
          <a:prstGeom prst="rect">
            <a:avLst/>
          </a:prstGeom>
          <a:noFill/>
          <a:ln/>
        </p:spPr>
        <p:txBody>
          <a:bodyPr wrap="none" lIns="0" tIns="0" rIns="0" bIns="0" rtlCol="0" anchor="t"/>
          <a:lstStyle/>
          <a:p>
            <a:pPr indent="0" marL="0">
              <a:lnSpc>
                <a:spcPts val="1600"/>
              </a:lnSpc>
              <a:buNone/>
            </a:pPr>
            <a:r>
              <a:rPr lang="en-US" sz="1000" dirty="0">
                <a:solidFill>
                  <a:srgbClr val="504C49"/>
                </a:solidFill>
                <a:latin typeface="Source Serif Pro" pitchFamily="34" charset="0"/>
                <a:ea typeface="Source Serif Pro" pitchFamily="34" charset="-122"/>
                <a:cs typeface="Source Serif Pro" pitchFamily="34" charset="-120"/>
              </a:rPr>
              <a:t>2.   Bireysel Karelerin Etiketlenmesi:</a:t>
            </a:r>
            <a:endParaRPr lang="en-US" sz="1000" dirty="0"/>
          </a:p>
        </p:txBody>
      </p:sp>
      <p:sp>
        <p:nvSpPr>
          <p:cNvPr id="8" name="Text 6"/>
          <p:cNvSpPr/>
          <p:nvPr/>
        </p:nvSpPr>
        <p:spPr>
          <a:xfrm>
            <a:off x="451723" y="2327672"/>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Kareleri COCO, YOLO veya Pascal VOC formatında etiketleyebilirsiniz. </a:t>
            </a:r>
            <a:endParaRPr lang="en-US" sz="1000" dirty="0"/>
          </a:p>
        </p:txBody>
      </p:sp>
      <p:sp>
        <p:nvSpPr>
          <p:cNvPr id="9" name="Text 7"/>
          <p:cNvSpPr/>
          <p:nvPr/>
        </p:nvSpPr>
        <p:spPr>
          <a:xfrm>
            <a:off x="451723" y="2579251"/>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LabelImg, LabelMe, Supervisely gibi araçlar kullanılabilir. </a:t>
            </a:r>
            <a:endParaRPr lang="en-US" sz="1000" dirty="0"/>
          </a:p>
        </p:txBody>
      </p:sp>
      <p:sp>
        <p:nvSpPr>
          <p:cNvPr id="10" name="Text 8"/>
          <p:cNvSpPr/>
          <p:nvPr/>
        </p:nvSpPr>
        <p:spPr>
          <a:xfrm>
            <a:off x="451723" y="2930843"/>
            <a:ext cx="13726954" cy="206454"/>
          </a:xfrm>
          <a:prstGeom prst="rect">
            <a:avLst/>
          </a:prstGeom>
          <a:noFill/>
          <a:ln/>
        </p:spPr>
        <p:txBody>
          <a:bodyPr wrap="none" lIns="0" tIns="0" rIns="0" bIns="0" rtlCol="0" anchor="t"/>
          <a:lstStyle/>
          <a:p>
            <a:pPr indent="0" marL="0">
              <a:lnSpc>
                <a:spcPts val="1600"/>
              </a:lnSpc>
              <a:buNone/>
            </a:pPr>
            <a:r>
              <a:rPr lang="en-US" sz="1000" dirty="0">
                <a:solidFill>
                  <a:srgbClr val="504C49"/>
                </a:solidFill>
                <a:latin typeface="Source Serif Pro" pitchFamily="34" charset="0"/>
                <a:ea typeface="Source Serif Pro" pitchFamily="34" charset="-122"/>
                <a:cs typeface="Source Serif Pro" pitchFamily="34" charset="-120"/>
              </a:rPr>
              <a:t>3.    Veri Setine Dönüştürme &amp; Eğitim:</a:t>
            </a:r>
            <a:endParaRPr lang="en-US" sz="1000" dirty="0"/>
          </a:p>
        </p:txBody>
      </p:sp>
      <p:sp>
        <p:nvSpPr>
          <p:cNvPr id="11" name="Text 9"/>
          <p:cNvSpPr/>
          <p:nvPr/>
        </p:nvSpPr>
        <p:spPr>
          <a:xfrm>
            <a:off x="451723" y="3282434"/>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Kareleri modelin formatına uygun hale getirerek eğitim için kullanabilirsiniz. </a:t>
            </a:r>
            <a:endParaRPr lang="en-US" sz="1000" dirty="0"/>
          </a:p>
        </p:txBody>
      </p:sp>
      <p:sp>
        <p:nvSpPr>
          <p:cNvPr id="12" name="Text 10"/>
          <p:cNvSpPr/>
          <p:nvPr/>
        </p:nvSpPr>
        <p:spPr>
          <a:xfrm>
            <a:off x="451723" y="3534013"/>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Eğer zaman içindeki değişimleri analiz etmeyecekseniz (örneğin bir nesnenin hareketini takip etmek istemiyorsanız), bu yöntem yeterli olabilir. </a:t>
            </a:r>
            <a:endParaRPr lang="en-US" sz="1000" dirty="0"/>
          </a:p>
        </p:txBody>
      </p:sp>
      <p:sp>
        <p:nvSpPr>
          <p:cNvPr id="13" name="Text 11"/>
          <p:cNvSpPr/>
          <p:nvPr/>
        </p:nvSpPr>
        <p:spPr>
          <a:xfrm>
            <a:off x="451723" y="3934063"/>
            <a:ext cx="5360551" cy="201573"/>
          </a:xfrm>
          <a:prstGeom prst="rect">
            <a:avLst/>
          </a:prstGeom>
          <a:noFill/>
          <a:ln/>
        </p:spPr>
        <p:txBody>
          <a:bodyPr wrap="none" lIns="0" tIns="0" rIns="0" bIns="0" rtlCol="0" anchor="t"/>
          <a:lstStyle/>
          <a:p>
            <a:pPr indent="0" marL="0">
              <a:lnSpc>
                <a:spcPts val="1550"/>
              </a:lnSpc>
              <a:buNone/>
            </a:pPr>
            <a:r>
              <a:rPr lang="en-US" sz="1250" dirty="0">
                <a:solidFill>
                  <a:srgbClr val="201B18"/>
                </a:solidFill>
                <a:latin typeface="Platypi Medium" pitchFamily="34" charset="0"/>
                <a:ea typeface="Platypi Medium" pitchFamily="34" charset="-122"/>
                <a:cs typeface="Platypi Medium" pitchFamily="34" charset="-120"/>
              </a:rPr>
              <a:t>Aktif Video Etiketleme (Video Object Tracking &amp; Annotation) Süreç:</a:t>
            </a:r>
            <a:endParaRPr lang="en-US" sz="1250" dirty="0"/>
          </a:p>
        </p:txBody>
      </p:sp>
      <p:sp>
        <p:nvSpPr>
          <p:cNvPr id="14" name="Text 12"/>
          <p:cNvSpPr/>
          <p:nvPr/>
        </p:nvSpPr>
        <p:spPr>
          <a:xfrm>
            <a:off x="451723" y="4329232"/>
            <a:ext cx="13726954" cy="206454"/>
          </a:xfrm>
          <a:prstGeom prst="rect">
            <a:avLst/>
          </a:prstGeom>
          <a:noFill/>
          <a:ln/>
        </p:spPr>
        <p:txBody>
          <a:bodyPr wrap="none" lIns="0" tIns="0" rIns="0" bIns="0" rtlCol="0" anchor="t"/>
          <a:lstStyle/>
          <a:p>
            <a:pPr marL="342900" indent="-342900">
              <a:lnSpc>
                <a:spcPts val="1600"/>
              </a:lnSpc>
              <a:buSzPct val="100000"/>
              <a:buFont typeface="+mj-lt"/>
              <a:buAutoNum type="arabicPeriod" startAt="1"/>
            </a:pPr>
            <a:r>
              <a:rPr lang="en-US" sz="1000" dirty="0">
                <a:solidFill>
                  <a:srgbClr val="504C49"/>
                </a:solidFill>
                <a:latin typeface="Source Serif Pro" pitchFamily="34" charset="0"/>
                <a:ea typeface="Source Serif Pro" pitchFamily="34" charset="-122"/>
                <a:cs typeface="Source Serif Pro" pitchFamily="34" charset="-120"/>
              </a:rPr>
              <a:t>İlk Kareyi Elle Etiketleme:</a:t>
            </a:r>
            <a:endParaRPr lang="en-US" sz="1000" dirty="0"/>
          </a:p>
        </p:txBody>
      </p:sp>
      <p:sp>
        <p:nvSpPr>
          <p:cNvPr id="15" name="Text 13"/>
          <p:cNvSpPr/>
          <p:nvPr/>
        </p:nvSpPr>
        <p:spPr>
          <a:xfrm>
            <a:off x="451723" y="4580811"/>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Birkaç kare elle etiketlenir. </a:t>
            </a:r>
            <a:endParaRPr lang="en-US" sz="1000" dirty="0"/>
          </a:p>
        </p:txBody>
      </p:sp>
      <p:sp>
        <p:nvSpPr>
          <p:cNvPr id="16" name="Text 14"/>
          <p:cNvSpPr/>
          <p:nvPr/>
        </p:nvSpPr>
        <p:spPr>
          <a:xfrm>
            <a:off x="451723" y="4932402"/>
            <a:ext cx="13726954" cy="206454"/>
          </a:xfrm>
          <a:prstGeom prst="rect">
            <a:avLst/>
          </a:prstGeom>
          <a:noFill/>
          <a:ln/>
        </p:spPr>
        <p:txBody>
          <a:bodyPr wrap="none" lIns="0" tIns="0" rIns="0" bIns="0" rtlCol="0" anchor="t"/>
          <a:lstStyle/>
          <a:p>
            <a:pPr indent="0" marL="0">
              <a:lnSpc>
                <a:spcPts val="1600"/>
              </a:lnSpc>
              <a:buNone/>
            </a:pPr>
            <a:r>
              <a:rPr lang="en-US" sz="1000" dirty="0">
                <a:solidFill>
                  <a:srgbClr val="504C49"/>
                </a:solidFill>
                <a:latin typeface="Source Serif Pro" pitchFamily="34" charset="0"/>
                <a:ea typeface="Source Serif Pro" pitchFamily="34" charset="-122"/>
                <a:cs typeface="Source Serif Pro" pitchFamily="34" charset="-120"/>
              </a:rPr>
              <a:t>2.    Nesne Takibi (Object Tracking) Kullanımı:</a:t>
            </a:r>
            <a:endParaRPr lang="en-US" sz="1000" dirty="0"/>
          </a:p>
        </p:txBody>
      </p:sp>
      <p:sp>
        <p:nvSpPr>
          <p:cNvPr id="17" name="Text 15"/>
          <p:cNvSpPr/>
          <p:nvPr/>
        </p:nvSpPr>
        <p:spPr>
          <a:xfrm>
            <a:off x="451723" y="5283994"/>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DeepSORT, ByteTrack, SORT, OpenCV Tracker API gibi algoritmalar kullanılarak nesneler videoda takip edilir. </a:t>
            </a:r>
            <a:endParaRPr lang="en-US" sz="1000" dirty="0"/>
          </a:p>
        </p:txBody>
      </p:sp>
      <p:sp>
        <p:nvSpPr>
          <p:cNvPr id="18" name="Text 16"/>
          <p:cNvSpPr/>
          <p:nvPr/>
        </p:nvSpPr>
        <p:spPr>
          <a:xfrm>
            <a:off x="451723" y="5535573"/>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Algoritmalar her karede nesnenin pozisyonunu günceller.</a:t>
            </a:r>
            <a:endParaRPr lang="en-US" sz="1000" dirty="0"/>
          </a:p>
        </p:txBody>
      </p:sp>
      <p:sp>
        <p:nvSpPr>
          <p:cNvPr id="19" name="Text 17"/>
          <p:cNvSpPr/>
          <p:nvPr/>
        </p:nvSpPr>
        <p:spPr>
          <a:xfrm>
            <a:off x="451723" y="5887164"/>
            <a:ext cx="13726954" cy="206454"/>
          </a:xfrm>
          <a:prstGeom prst="rect">
            <a:avLst/>
          </a:prstGeom>
          <a:noFill/>
          <a:ln/>
        </p:spPr>
        <p:txBody>
          <a:bodyPr wrap="none" lIns="0" tIns="0" rIns="0" bIns="0" rtlCol="0" anchor="t"/>
          <a:lstStyle/>
          <a:p>
            <a:pPr indent="0" marL="0">
              <a:lnSpc>
                <a:spcPts val="1600"/>
              </a:lnSpc>
              <a:buNone/>
            </a:pPr>
            <a:r>
              <a:rPr lang="en-US" sz="1000" dirty="0">
                <a:solidFill>
                  <a:srgbClr val="504C49"/>
                </a:solidFill>
                <a:latin typeface="Source Serif Pro" pitchFamily="34" charset="0"/>
                <a:ea typeface="Source Serif Pro" pitchFamily="34" charset="-122"/>
                <a:cs typeface="Source Serif Pro" pitchFamily="34" charset="-120"/>
              </a:rPr>
              <a:t>3.    Otomatik Etiketleme Sonrası Manuel Düzeltme:</a:t>
            </a:r>
            <a:endParaRPr lang="en-US" sz="1000" dirty="0"/>
          </a:p>
        </p:txBody>
      </p:sp>
      <p:sp>
        <p:nvSpPr>
          <p:cNvPr id="20" name="Text 18"/>
          <p:cNvSpPr/>
          <p:nvPr/>
        </p:nvSpPr>
        <p:spPr>
          <a:xfrm>
            <a:off x="451723" y="6238756"/>
            <a:ext cx="13726954" cy="206454"/>
          </a:xfrm>
          <a:prstGeom prst="rect">
            <a:avLst/>
          </a:prstGeom>
          <a:noFill/>
          <a:ln/>
        </p:spPr>
        <p:txBody>
          <a:bodyPr wrap="none" lIns="0" tIns="0" rIns="0" bIns="0" rtlCol="0" anchor="t"/>
          <a:lstStyle/>
          <a:p>
            <a:pPr marL="342900" indent="-342900">
              <a:lnSpc>
                <a:spcPts val="1600"/>
              </a:lnSpc>
              <a:buSzPct val="100000"/>
              <a:buChar char="•"/>
            </a:pPr>
            <a:r>
              <a:rPr lang="en-US" sz="1000" dirty="0">
                <a:solidFill>
                  <a:srgbClr val="504C49"/>
                </a:solidFill>
                <a:latin typeface="Source Serif Pro" pitchFamily="34" charset="0"/>
                <a:ea typeface="Source Serif Pro" pitchFamily="34" charset="-122"/>
                <a:cs typeface="Source Serif Pro" pitchFamily="34" charset="-120"/>
              </a:rPr>
              <a:t>Takip algoritmaları bazen hata yapabilir, bu yüzden belirli aralıklarla manuel düzeltme gerekir. </a:t>
            </a:r>
            <a:endParaRPr lang="en-US" sz="1000" dirty="0"/>
          </a:p>
        </p:txBody>
      </p:sp>
      <p:sp>
        <p:nvSpPr>
          <p:cNvPr id="21" name="Text 19"/>
          <p:cNvSpPr/>
          <p:nvPr/>
        </p:nvSpPr>
        <p:spPr>
          <a:xfrm>
            <a:off x="451723" y="6590348"/>
            <a:ext cx="13726954" cy="206454"/>
          </a:xfrm>
          <a:prstGeom prst="rect">
            <a:avLst/>
          </a:prstGeom>
          <a:noFill/>
          <a:ln/>
        </p:spPr>
        <p:txBody>
          <a:bodyPr wrap="none" lIns="0" tIns="0" rIns="0" bIns="0" rtlCol="0" anchor="t"/>
          <a:lstStyle/>
          <a:p>
            <a:pPr indent="0" marL="0">
              <a:lnSpc>
                <a:spcPts val="1600"/>
              </a:lnSpc>
              <a:buNone/>
            </a:pPr>
            <a:r>
              <a:rPr lang="en-US" sz="1000" dirty="0">
                <a:solidFill>
                  <a:srgbClr val="504C49"/>
                </a:solidFill>
                <a:latin typeface="Source Serif Pro" pitchFamily="34" charset="0"/>
                <a:ea typeface="Source Serif Pro" pitchFamily="34" charset="-122"/>
                <a:cs typeface="Source Serif Pro" pitchFamily="34" charset="-120"/>
              </a:rPr>
              <a:t>Hangi Yöntemi Kullanmalıyız?</a:t>
            </a:r>
            <a:endParaRPr lang="en-US" sz="1000" dirty="0"/>
          </a:p>
        </p:txBody>
      </p:sp>
      <p:sp>
        <p:nvSpPr>
          <p:cNvPr id="22" name="Text 20"/>
          <p:cNvSpPr/>
          <p:nvPr/>
        </p:nvSpPr>
        <p:spPr>
          <a:xfrm>
            <a:off x="451723" y="6941939"/>
            <a:ext cx="13726954" cy="214074"/>
          </a:xfrm>
          <a:prstGeom prst="rect">
            <a:avLst/>
          </a:prstGeom>
          <a:noFill/>
          <a:ln/>
        </p:spPr>
        <p:txBody>
          <a:bodyPr wrap="none" lIns="0" tIns="0" rIns="0" bIns="0" rtlCol="0" anchor="t"/>
          <a:lstStyle/>
          <a:p>
            <a:pPr indent="0" marL="0">
              <a:lnSpc>
                <a:spcPts val="1600"/>
              </a:lnSpc>
              <a:buNone/>
            </a:pPr>
            <a:r>
              <a:rPr lang="en-US" sz="1000" dirty="0">
                <a:solidFill>
                  <a:srgbClr val="504C49"/>
                </a:solidFill>
                <a:latin typeface="Source Serif Pro" pitchFamily="34" charset="0"/>
                <a:ea typeface="Source Serif Pro" pitchFamily="34" charset="-122"/>
                <a:cs typeface="Source Serif Pro" pitchFamily="34" charset="-120"/>
              </a:rPr>
              <a:t> </a:t>
            </a:r>
            <a:pPr indent="0" marL="0">
              <a:lnSpc>
                <a:spcPts val="1600"/>
              </a:lnSpc>
              <a:buNone/>
            </a:pPr>
            <a:r>
              <a:rPr lang="en-US" sz="1000" dirty="0">
                <a:solidFill>
                  <a:srgbClr val="000000"/>
                </a:solidFill>
                <a:latin typeface="Source Serif Pro" pitchFamily="34" charset="0"/>
                <a:ea typeface="Source Serif Pro" pitchFamily="34" charset="-122"/>
                <a:cs typeface="Source Serif Pro" pitchFamily="34" charset="-120"/>
              </a:rPr>
              <a:t>✅</a:t>
            </a:r>
            <a:pPr indent="0" marL="0">
              <a:lnSpc>
                <a:spcPts val="1600"/>
              </a:lnSpc>
              <a:buNone/>
            </a:pPr>
            <a:r>
              <a:rPr lang="en-US" sz="1000" dirty="0">
                <a:solidFill>
                  <a:srgbClr val="504C49"/>
                </a:solidFill>
                <a:latin typeface="Source Serif Pro" pitchFamily="34" charset="0"/>
                <a:ea typeface="Source Serif Pro" pitchFamily="34" charset="-122"/>
                <a:cs typeface="Source Serif Pro" pitchFamily="34" charset="-120"/>
              </a:rPr>
              <a:t> Statik nesne algılama (örneğin yüz tanıma gibi) yapıyorsanız → 1. yöntem (karelere bölerek etiketleme) yeterlidir. </a:t>
            </a:r>
            <a:endParaRPr lang="en-US" sz="1000" dirty="0"/>
          </a:p>
        </p:txBody>
      </p:sp>
      <p:sp>
        <p:nvSpPr>
          <p:cNvPr id="23" name="Text 21"/>
          <p:cNvSpPr/>
          <p:nvPr/>
        </p:nvSpPr>
        <p:spPr>
          <a:xfrm>
            <a:off x="451723" y="7301151"/>
            <a:ext cx="13726954" cy="214074"/>
          </a:xfrm>
          <a:prstGeom prst="rect">
            <a:avLst/>
          </a:prstGeom>
          <a:noFill/>
          <a:ln/>
        </p:spPr>
        <p:txBody>
          <a:bodyPr wrap="none" lIns="0" tIns="0" rIns="0" bIns="0" rtlCol="0" anchor="t"/>
          <a:lstStyle/>
          <a:p>
            <a:pPr indent="0" marL="0">
              <a:lnSpc>
                <a:spcPts val="1600"/>
              </a:lnSpc>
              <a:buNone/>
            </a:pPr>
            <a:r>
              <a:rPr lang="en-US" sz="1000" dirty="0">
                <a:solidFill>
                  <a:srgbClr val="000000"/>
                </a:solidFill>
                <a:latin typeface="Source Serif Pro" pitchFamily="34" charset="0"/>
                <a:ea typeface="Source Serif Pro" pitchFamily="34" charset="-122"/>
                <a:cs typeface="Source Serif Pro" pitchFamily="34" charset="-120"/>
              </a:rPr>
              <a:t>✅</a:t>
            </a:r>
            <a:pPr indent="0" marL="0">
              <a:lnSpc>
                <a:spcPts val="1600"/>
              </a:lnSpc>
              <a:buNone/>
            </a:pPr>
            <a:r>
              <a:rPr lang="en-US" sz="1000" dirty="0">
                <a:solidFill>
                  <a:srgbClr val="504C49"/>
                </a:solidFill>
                <a:latin typeface="Source Serif Pro" pitchFamily="34" charset="0"/>
                <a:ea typeface="Source Serif Pro" pitchFamily="34" charset="-122"/>
                <a:cs typeface="Source Serif Pro" pitchFamily="34" charset="-120"/>
              </a:rPr>
              <a:t> Hareket eden nesneleri takip etmek istiyorsanız → 2. yöntem (Object Tracking) daha verimli olur. </a:t>
            </a:r>
            <a:endParaRPr lang="en-US" sz="1000" dirty="0"/>
          </a:p>
        </p:txBody>
      </p:sp>
      <p:sp>
        <p:nvSpPr>
          <p:cNvPr id="24" name="Text 22"/>
          <p:cNvSpPr/>
          <p:nvPr/>
        </p:nvSpPr>
        <p:spPr>
          <a:xfrm>
            <a:off x="451723" y="7660362"/>
            <a:ext cx="13726954" cy="214074"/>
          </a:xfrm>
          <a:prstGeom prst="rect">
            <a:avLst/>
          </a:prstGeom>
          <a:noFill/>
          <a:ln/>
        </p:spPr>
        <p:txBody>
          <a:bodyPr wrap="none" lIns="0" tIns="0" rIns="0" bIns="0" rtlCol="0" anchor="t"/>
          <a:lstStyle/>
          <a:p>
            <a:pPr indent="0" marL="0">
              <a:lnSpc>
                <a:spcPts val="1600"/>
              </a:lnSpc>
              <a:buNone/>
            </a:pPr>
            <a:r>
              <a:rPr lang="en-US" sz="1000" dirty="0">
                <a:solidFill>
                  <a:srgbClr val="000000"/>
                </a:solidFill>
                <a:latin typeface="Source Serif Pro" pitchFamily="34" charset="0"/>
                <a:ea typeface="Source Serif Pro" pitchFamily="34" charset="-122"/>
                <a:cs typeface="Source Serif Pro" pitchFamily="34" charset="-120"/>
              </a:rPr>
              <a:t>✅</a:t>
            </a:r>
            <a:pPr indent="0" marL="0">
              <a:lnSpc>
                <a:spcPts val="1600"/>
              </a:lnSpc>
              <a:buNone/>
            </a:pPr>
            <a:r>
              <a:rPr lang="en-US" sz="1000" dirty="0">
                <a:solidFill>
                  <a:srgbClr val="504C49"/>
                </a:solidFill>
                <a:latin typeface="Source Serif Pro" pitchFamily="34" charset="0"/>
                <a:ea typeface="Source Serif Pro" pitchFamily="34" charset="-122"/>
                <a:cs typeface="Source Serif Pro" pitchFamily="34" charset="-120"/>
              </a:rPr>
              <a:t> Zaman bilgisi gerektiren bir analiz yapıyorsanız (örneğin bir nesnenin belirli bir anda nerede olduğunu bilmek istiyorsanız) → 2. yöntem şarttır.</a:t>
            </a:r>
            <a:endParaRPr lang="en-US" sz="1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14155"/>
            <a:ext cx="8482013"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Nesne Tespiti ve Sınıflandırma</a:t>
            </a:r>
            <a:endParaRPr lang="en-US" sz="4450" dirty="0"/>
          </a:p>
        </p:txBody>
      </p:sp>
      <p:sp>
        <p:nvSpPr>
          <p:cNvPr id="3" name="Text 1"/>
          <p:cNvSpPr/>
          <p:nvPr/>
        </p:nvSpPr>
        <p:spPr>
          <a:xfrm>
            <a:off x="793790" y="308991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YOLOv4 Avantajları</a:t>
            </a:r>
            <a:endParaRPr lang="en-US" sz="2200" dirty="0"/>
          </a:p>
        </p:txBody>
      </p:sp>
      <p:sp>
        <p:nvSpPr>
          <p:cNvPr id="4" name="Text 2"/>
          <p:cNvSpPr/>
          <p:nvPr/>
        </p:nvSpPr>
        <p:spPr>
          <a:xfrm>
            <a:off x="793790" y="3671054"/>
            <a:ext cx="3978116" cy="217741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Nesne tespiti için YOLOv4 kullanmak, yüksek doğruluk ve hız sunan bir tercih olacaktır. YOLOv4, özellikle küçük nesneleri tespit etmekte güçlük çeken diğer modellerden daha verimli sonuçlar verebilmektedir.</a:t>
            </a:r>
            <a:endParaRPr lang="en-US" sz="1750" dirty="0"/>
          </a:p>
        </p:txBody>
      </p:sp>
      <p:sp>
        <p:nvSpPr>
          <p:cNvPr id="5" name="Text 3"/>
          <p:cNvSpPr/>
          <p:nvPr/>
        </p:nvSpPr>
        <p:spPr>
          <a:xfrm>
            <a:off x="5332928" y="3089910"/>
            <a:ext cx="3043952"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Donanım Uyumluluğu</a:t>
            </a:r>
            <a:endParaRPr lang="en-US" sz="2200" dirty="0"/>
          </a:p>
        </p:txBody>
      </p:sp>
      <p:sp>
        <p:nvSpPr>
          <p:cNvPr id="6" name="Text 4"/>
          <p:cNvSpPr/>
          <p:nvPr/>
        </p:nvSpPr>
        <p:spPr>
          <a:xfrm>
            <a:off x="5332928" y="3671054"/>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YOLOv4'ün tek bir GPU ile çalışabilmesi, sınırlı donanıma sahip takımlar için büyük bir avantaj sağlar.</a:t>
            </a:r>
            <a:endParaRPr lang="en-US" sz="1750" dirty="0"/>
          </a:p>
        </p:txBody>
      </p:sp>
      <p:sp>
        <p:nvSpPr>
          <p:cNvPr id="7" name="Text 5"/>
          <p:cNvSpPr/>
          <p:nvPr/>
        </p:nvSpPr>
        <p:spPr>
          <a:xfrm>
            <a:off x="9872067" y="308991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Alternatif Modeller</a:t>
            </a:r>
            <a:endParaRPr lang="en-US" sz="2200" dirty="0"/>
          </a:p>
        </p:txBody>
      </p:sp>
      <p:sp>
        <p:nvSpPr>
          <p:cNvPr id="8" name="Text 6"/>
          <p:cNvSpPr/>
          <p:nvPr/>
        </p:nvSpPr>
        <p:spPr>
          <a:xfrm>
            <a:off x="9872067" y="3671054"/>
            <a:ext cx="3978116" cy="2540318"/>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Sistemin daha hızlı çalışabilmesi için TinyDarknet gibi daha hafif modeller de tercih edilebilir. Bu modellerin daha küçük parametreler ve daha hızlı sonuçlar sunduğu gözlemlenmiştir, bu nedenle özellikle donanım sınırlıysa TinyDarknet'in kullanılması önerilir.</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75097"/>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Geliştirme Ortamı</a:t>
            </a:r>
            <a:endParaRPr lang="en-US" sz="4450" dirty="0"/>
          </a:p>
        </p:txBody>
      </p:sp>
      <p:pic>
        <p:nvPicPr>
          <p:cNvPr id="4" name="Image 1" descr="preencoded.png">    </p:cNvPr>
          <p:cNvPicPr>
            <a:picLocks noChangeAspect="1"/>
          </p:cNvPicPr>
          <p:nvPr/>
        </p:nvPicPr>
        <p:blipFill>
          <a:blip r:embed="rId2"/>
          <a:stretch>
            <a:fillRect/>
          </a:stretch>
        </p:blipFill>
        <p:spPr>
          <a:xfrm>
            <a:off x="6280190" y="1824038"/>
            <a:ext cx="566976" cy="566976"/>
          </a:xfrm>
          <a:prstGeom prst="rect">
            <a:avLst/>
          </a:prstGeom>
        </p:spPr>
      </p:pic>
      <p:sp>
        <p:nvSpPr>
          <p:cNvPr id="5" name="Text 1"/>
          <p:cNvSpPr/>
          <p:nvPr/>
        </p:nvSpPr>
        <p:spPr>
          <a:xfrm>
            <a:off x="6280190" y="2617827"/>
            <a:ext cx="2291953" cy="708660"/>
          </a:xfrm>
          <a:prstGeom prst="rect">
            <a:avLst/>
          </a:prstGeom>
          <a:noFill/>
          <a:ln/>
        </p:spPr>
        <p:txBody>
          <a:bodyPr wrap="squar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Güçlü IDE Seçimi</a:t>
            </a:r>
            <a:endParaRPr lang="en-US" sz="2200" dirty="0"/>
          </a:p>
        </p:txBody>
      </p:sp>
      <p:sp>
        <p:nvSpPr>
          <p:cNvPr id="6" name="Text 2"/>
          <p:cNvSpPr/>
          <p:nvPr/>
        </p:nvSpPr>
        <p:spPr>
          <a:xfrm>
            <a:off x="6280190" y="3462576"/>
            <a:ext cx="2291953" cy="362902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Proje geliştirme sürecinde kullanılan yazılım araçlarının seçimi de önemlidir. Visual Studio gibi güçlü bir IDE, projenin yazılım geliştirme sürecini verimli hale getirebilir.</a:t>
            </a:r>
            <a:endParaRPr lang="en-US" sz="1750" dirty="0"/>
          </a:p>
        </p:txBody>
      </p:sp>
      <p:pic>
        <p:nvPicPr>
          <p:cNvPr id="7" name="Image 2" descr="preencoded.png">    </p:cNvPr>
          <p:cNvPicPr>
            <a:picLocks noChangeAspect="1"/>
          </p:cNvPicPr>
          <p:nvPr/>
        </p:nvPicPr>
        <p:blipFill>
          <a:blip r:embed="rId3"/>
          <a:stretch>
            <a:fillRect/>
          </a:stretch>
        </p:blipFill>
        <p:spPr>
          <a:xfrm>
            <a:off x="8912304" y="1824038"/>
            <a:ext cx="566976" cy="566976"/>
          </a:xfrm>
          <a:prstGeom prst="rect">
            <a:avLst/>
          </a:prstGeom>
        </p:spPr>
      </p:pic>
      <p:sp>
        <p:nvSpPr>
          <p:cNvPr id="8" name="Text 3"/>
          <p:cNvSpPr/>
          <p:nvPr/>
        </p:nvSpPr>
        <p:spPr>
          <a:xfrm>
            <a:off x="8912304" y="2617827"/>
            <a:ext cx="2292072" cy="708660"/>
          </a:xfrm>
          <a:prstGeom prst="rect">
            <a:avLst/>
          </a:prstGeom>
          <a:noFill/>
          <a:ln/>
        </p:spPr>
        <p:txBody>
          <a:bodyPr wrap="squar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Derleyici Araçları</a:t>
            </a:r>
            <a:endParaRPr lang="en-US" sz="2200" dirty="0"/>
          </a:p>
        </p:txBody>
      </p:sp>
      <p:sp>
        <p:nvSpPr>
          <p:cNvPr id="9" name="Text 4"/>
          <p:cNvSpPr/>
          <p:nvPr/>
        </p:nvSpPr>
        <p:spPr>
          <a:xfrm>
            <a:off x="8912304" y="3462576"/>
            <a:ext cx="2292072" cy="3991928"/>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Bunun yanı sıra, projede kullanılan farklı bağımlılıkların uyumlu bir şekilde çalışabilmesi için CMake gibi bir derleyici aracının kullanılması, derleme sürecini daha verimli ve yönetilebilir hale getirir.</a:t>
            </a:r>
            <a:endParaRPr lang="en-US" sz="1750" dirty="0"/>
          </a:p>
        </p:txBody>
      </p:sp>
      <p:pic>
        <p:nvPicPr>
          <p:cNvPr id="10" name="Image 3" descr="preencoded.png">    </p:cNvPr>
          <p:cNvPicPr>
            <a:picLocks noChangeAspect="1"/>
          </p:cNvPicPr>
          <p:nvPr/>
        </p:nvPicPr>
        <p:blipFill>
          <a:blip r:embed="rId4"/>
          <a:stretch>
            <a:fillRect/>
          </a:stretch>
        </p:blipFill>
        <p:spPr>
          <a:xfrm>
            <a:off x="11544538" y="1824038"/>
            <a:ext cx="566976" cy="566976"/>
          </a:xfrm>
          <a:prstGeom prst="rect">
            <a:avLst/>
          </a:prstGeom>
        </p:spPr>
      </p:pic>
      <p:sp>
        <p:nvSpPr>
          <p:cNvPr id="11" name="Text 5"/>
          <p:cNvSpPr/>
          <p:nvPr/>
        </p:nvSpPr>
        <p:spPr>
          <a:xfrm>
            <a:off x="11544538" y="2617827"/>
            <a:ext cx="2291953"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Uyumluluk</a:t>
            </a:r>
            <a:endParaRPr lang="en-US" sz="2200" dirty="0"/>
          </a:p>
        </p:txBody>
      </p:sp>
      <p:sp>
        <p:nvSpPr>
          <p:cNvPr id="12" name="Text 6"/>
          <p:cNvSpPr/>
          <p:nvPr/>
        </p:nvSpPr>
        <p:spPr>
          <a:xfrm>
            <a:off x="11544538" y="3108246"/>
            <a:ext cx="2291953" cy="1451610"/>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Bu araçlar, yazılımların birbirleriyle uyumlu çalışmasını sağlar.</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51159"/>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Görüntü İşleme ve Yapay Zeka Araçları</a:t>
            </a:r>
            <a:endParaRPr lang="en-US" sz="4450" dirty="0"/>
          </a:p>
        </p:txBody>
      </p:sp>
      <p:sp>
        <p:nvSpPr>
          <p:cNvPr id="4" name="Shape 1"/>
          <p:cNvSpPr/>
          <p:nvPr/>
        </p:nvSpPr>
        <p:spPr>
          <a:xfrm>
            <a:off x="793790" y="3664029"/>
            <a:ext cx="510302" cy="510302"/>
          </a:xfrm>
          <a:prstGeom prst="roundRect">
            <a:avLst>
              <a:gd name="adj" fmla="val 6667"/>
            </a:avLst>
          </a:prstGeom>
          <a:solidFill>
            <a:srgbClr val="F9F7F7"/>
          </a:solidFill>
          <a:ln/>
        </p:spPr>
      </p:sp>
      <p:sp>
        <p:nvSpPr>
          <p:cNvPr id="5" name="Text 2"/>
          <p:cNvSpPr/>
          <p:nvPr/>
        </p:nvSpPr>
        <p:spPr>
          <a:xfrm>
            <a:off x="878860" y="3706535"/>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1</a:t>
            </a:r>
            <a:endParaRPr lang="en-US" sz="2650" dirty="0"/>
          </a:p>
        </p:txBody>
      </p:sp>
      <p:sp>
        <p:nvSpPr>
          <p:cNvPr id="6" name="Text 3"/>
          <p:cNvSpPr/>
          <p:nvPr/>
        </p:nvSpPr>
        <p:spPr>
          <a:xfrm>
            <a:off x="1530906" y="366402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Kritik Rol</a:t>
            </a:r>
            <a:endParaRPr lang="en-US" sz="2200" dirty="0"/>
          </a:p>
        </p:txBody>
      </p:sp>
      <p:sp>
        <p:nvSpPr>
          <p:cNvPr id="7" name="Text 4"/>
          <p:cNvSpPr/>
          <p:nvPr/>
        </p:nvSpPr>
        <p:spPr>
          <a:xfrm>
            <a:off x="1530906" y="4154448"/>
            <a:ext cx="6819305"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Projede görüntü işleme ve yapay zeka kullanımı kritik bir rol oynamaktadır.</a:t>
            </a:r>
            <a:endParaRPr lang="en-US" sz="1750" dirty="0"/>
          </a:p>
        </p:txBody>
      </p:sp>
      <p:sp>
        <p:nvSpPr>
          <p:cNvPr id="8" name="Shape 5"/>
          <p:cNvSpPr/>
          <p:nvPr/>
        </p:nvSpPr>
        <p:spPr>
          <a:xfrm>
            <a:off x="793790" y="5362218"/>
            <a:ext cx="510302" cy="510302"/>
          </a:xfrm>
          <a:prstGeom prst="roundRect">
            <a:avLst>
              <a:gd name="adj" fmla="val 6667"/>
            </a:avLst>
          </a:prstGeom>
          <a:solidFill>
            <a:srgbClr val="F9F7F7"/>
          </a:solidFill>
          <a:ln/>
        </p:spPr>
      </p:sp>
      <p:sp>
        <p:nvSpPr>
          <p:cNvPr id="9" name="Text 6"/>
          <p:cNvSpPr/>
          <p:nvPr/>
        </p:nvSpPr>
        <p:spPr>
          <a:xfrm>
            <a:off x="878860" y="540472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2</a:t>
            </a:r>
            <a:endParaRPr lang="en-US" sz="2650" dirty="0"/>
          </a:p>
        </p:txBody>
      </p:sp>
      <p:sp>
        <p:nvSpPr>
          <p:cNvPr id="10" name="Text 7"/>
          <p:cNvSpPr/>
          <p:nvPr/>
        </p:nvSpPr>
        <p:spPr>
          <a:xfrm>
            <a:off x="1530906" y="536221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Doğru Araçlar</a:t>
            </a:r>
            <a:endParaRPr lang="en-US" sz="2200" dirty="0"/>
          </a:p>
        </p:txBody>
      </p:sp>
      <p:sp>
        <p:nvSpPr>
          <p:cNvPr id="11" name="Text 8"/>
          <p:cNvSpPr/>
          <p:nvPr/>
        </p:nvSpPr>
        <p:spPr>
          <a:xfrm>
            <a:off x="1530906" y="5852636"/>
            <a:ext cx="6819305"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Doğru görüntü işleme ve yapay zeka araçlarının seçimi, projenin başarısını doğrudan etkileyecektir.</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071324"/>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OpenCV ile Görüntü İşleme</a:t>
            </a:r>
            <a:endParaRPr lang="en-US" sz="4450" dirty="0"/>
          </a:p>
        </p:txBody>
      </p:sp>
      <p:sp>
        <p:nvSpPr>
          <p:cNvPr id="4" name="Shape 1"/>
          <p:cNvSpPr/>
          <p:nvPr/>
        </p:nvSpPr>
        <p:spPr>
          <a:xfrm>
            <a:off x="793790" y="2829044"/>
            <a:ext cx="170021" cy="1216223"/>
          </a:xfrm>
          <a:prstGeom prst="roundRect">
            <a:avLst>
              <a:gd name="adj" fmla="val 20012"/>
            </a:avLst>
          </a:prstGeom>
          <a:solidFill>
            <a:srgbClr val="F9F7F7"/>
          </a:solidFill>
          <a:ln/>
        </p:spPr>
      </p:sp>
      <p:sp>
        <p:nvSpPr>
          <p:cNvPr id="5" name="Text 2"/>
          <p:cNvSpPr/>
          <p:nvPr/>
        </p:nvSpPr>
        <p:spPr>
          <a:xfrm>
            <a:off x="1303973" y="282904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Görüntü Yakalama</a:t>
            </a:r>
            <a:endParaRPr lang="en-US" sz="2200" dirty="0"/>
          </a:p>
        </p:txBody>
      </p:sp>
      <p:sp>
        <p:nvSpPr>
          <p:cNvPr id="6" name="Text 3"/>
          <p:cNvSpPr/>
          <p:nvPr/>
        </p:nvSpPr>
        <p:spPr>
          <a:xfrm>
            <a:off x="1303973" y="3319463"/>
            <a:ext cx="7046238" cy="72580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OpenCV kullanarak görüntüleri işleyebilir ve nesneleri tanıyabilirsiniz.</a:t>
            </a:r>
            <a:endParaRPr lang="en-US" sz="1750" dirty="0"/>
          </a:p>
        </p:txBody>
      </p:sp>
      <p:sp>
        <p:nvSpPr>
          <p:cNvPr id="7" name="Shape 4"/>
          <p:cNvSpPr/>
          <p:nvPr/>
        </p:nvSpPr>
        <p:spPr>
          <a:xfrm>
            <a:off x="1133951" y="4272082"/>
            <a:ext cx="170021" cy="1216223"/>
          </a:xfrm>
          <a:prstGeom prst="roundRect">
            <a:avLst>
              <a:gd name="adj" fmla="val 20012"/>
            </a:avLst>
          </a:prstGeom>
          <a:solidFill>
            <a:srgbClr val="F9F7F7"/>
          </a:solidFill>
          <a:ln/>
        </p:spPr>
      </p:sp>
      <p:sp>
        <p:nvSpPr>
          <p:cNvPr id="8" name="Text 5"/>
          <p:cNvSpPr/>
          <p:nvPr/>
        </p:nvSpPr>
        <p:spPr>
          <a:xfrm>
            <a:off x="1644134" y="427208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Nesne Tanıma</a:t>
            </a:r>
            <a:endParaRPr lang="en-US" sz="2200" dirty="0"/>
          </a:p>
        </p:txBody>
      </p:sp>
      <p:sp>
        <p:nvSpPr>
          <p:cNvPr id="9" name="Text 6"/>
          <p:cNvSpPr/>
          <p:nvPr/>
        </p:nvSpPr>
        <p:spPr>
          <a:xfrm>
            <a:off x="1644134" y="4762500"/>
            <a:ext cx="6706076" cy="72580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OpenCV, özellikle yüz tanıma ve acil müdahale gerektiren durumlarda anında tespit yapabilmek için oldukça güçlüdür.</a:t>
            </a:r>
            <a:endParaRPr lang="en-US" sz="1750" dirty="0"/>
          </a:p>
        </p:txBody>
      </p:sp>
      <p:sp>
        <p:nvSpPr>
          <p:cNvPr id="10" name="Shape 7"/>
          <p:cNvSpPr/>
          <p:nvPr/>
        </p:nvSpPr>
        <p:spPr>
          <a:xfrm>
            <a:off x="1474232" y="5715119"/>
            <a:ext cx="170021" cy="1216223"/>
          </a:xfrm>
          <a:prstGeom prst="roundRect">
            <a:avLst>
              <a:gd name="adj" fmla="val 20012"/>
            </a:avLst>
          </a:prstGeom>
          <a:solidFill>
            <a:srgbClr val="F9F7F7"/>
          </a:solidFill>
          <a:ln/>
        </p:spPr>
      </p:sp>
      <p:sp>
        <p:nvSpPr>
          <p:cNvPr id="11" name="Text 8"/>
          <p:cNvSpPr/>
          <p:nvPr/>
        </p:nvSpPr>
        <p:spPr>
          <a:xfrm>
            <a:off x="1984415" y="571511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Doğru İşleme</a:t>
            </a:r>
            <a:endParaRPr lang="en-US" sz="2200" dirty="0"/>
          </a:p>
        </p:txBody>
      </p:sp>
      <p:sp>
        <p:nvSpPr>
          <p:cNvPr id="12" name="Text 9"/>
          <p:cNvSpPr/>
          <p:nvPr/>
        </p:nvSpPr>
        <p:spPr>
          <a:xfrm>
            <a:off x="1984415" y="6205538"/>
            <a:ext cx="6365796" cy="72580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Görüntülerin doğru bir şekilde işlenmesi, modelin başarısını doğrudan etkileyen faktörlerden biridir.</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677228"/>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GPU Hızlandırması</a:t>
            </a:r>
            <a:endParaRPr lang="en-US" sz="4450" dirty="0"/>
          </a:p>
        </p:txBody>
      </p:sp>
      <p:sp>
        <p:nvSpPr>
          <p:cNvPr id="4" name="Shape 1"/>
          <p:cNvSpPr/>
          <p:nvPr/>
        </p:nvSpPr>
        <p:spPr>
          <a:xfrm>
            <a:off x="6535341" y="1726168"/>
            <a:ext cx="30480" cy="5826085"/>
          </a:xfrm>
          <a:prstGeom prst="roundRect">
            <a:avLst>
              <a:gd name="adj" fmla="val 111628"/>
            </a:avLst>
          </a:prstGeom>
          <a:solidFill>
            <a:srgbClr val="D8D4D4"/>
          </a:solidFill>
          <a:ln/>
        </p:spPr>
      </p:sp>
      <p:sp>
        <p:nvSpPr>
          <p:cNvPr id="5" name="Shape 2"/>
          <p:cNvSpPr/>
          <p:nvPr/>
        </p:nvSpPr>
        <p:spPr>
          <a:xfrm>
            <a:off x="6760012" y="2221230"/>
            <a:ext cx="680442" cy="30480"/>
          </a:xfrm>
          <a:prstGeom prst="roundRect">
            <a:avLst>
              <a:gd name="adj" fmla="val 111628"/>
            </a:avLst>
          </a:prstGeom>
          <a:solidFill>
            <a:srgbClr val="D8D4D4"/>
          </a:solidFill>
          <a:ln/>
        </p:spPr>
      </p:sp>
      <p:sp>
        <p:nvSpPr>
          <p:cNvPr id="6" name="Shape 3"/>
          <p:cNvSpPr/>
          <p:nvPr/>
        </p:nvSpPr>
        <p:spPr>
          <a:xfrm>
            <a:off x="6280190" y="1981319"/>
            <a:ext cx="510302" cy="510302"/>
          </a:xfrm>
          <a:prstGeom prst="roundRect">
            <a:avLst>
              <a:gd name="adj" fmla="val 6667"/>
            </a:avLst>
          </a:prstGeom>
          <a:solidFill>
            <a:srgbClr val="F9F7F7"/>
          </a:solidFill>
          <a:ln/>
        </p:spPr>
      </p:sp>
      <p:sp>
        <p:nvSpPr>
          <p:cNvPr id="7" name="Text 4"/>
          <p:cNvSpPr/>
          <p:nvPr/>
        </p:nvSpPr>
        <p:spPr>
          <a:xfrm>
            <a:off x="6365260" y="2023824"/>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1</a:t>
            </a:r>
            <a:endParaRPr lang="en-US" sz="2650" dirty="0"/>
          </a:p>
        </p:txBody>
      </p:sp>
      <p:sp>
        <p:nvSpPr>
          <p:cNvPr id="8" name="Text 5"/>
          <p:cNvSpPr/>
          <p:nvPr/>
        </p:nvSpPr>
        <p:spPr>
          <a:xfrm>
            <a:off x="7669411" y="195298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CUDA Kullanımı</a:t>
            </a:r>
            <a:endParaRPr lang="en-US" sz="2200" dirty="0"/>
          </a:p>
        </p:txBody>
      </p:sp>
      <p:sp>
        <p:nvSpPr>
          <p:cNvPr id="9" name="Text 6"/>
          <p:cNvSpPr/>
          <p:nvPr/>
        </p:nvSpPr>
        <p:spPr>
          <a:xfrm>
            <a:off x="7669411" y="2443401"/>
            <a:ext cx="6167199" cy="72580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Eğitim ve test süreçlerinde performansı artırmak için NVIDIA CUDA kullanabilirsiniz.</a:t>
            </a:r>
            <a:endParaRPr lang="en-US" sz="1750" dirty="0"/>
          </a:p>
        </p:txBody>
      </p:sp>
      <p:sp>
        <p:nvSpPr>
          <p:cNvPr id="10" name="Shape 7"/>
          <p:cNvSpPr/>
          <p:nvPr/>
        </p:nvSpPr>
        <p:spPr>
          <a:xfrm>
            <a:off x="6760012" y="4117896"/>
            <a:ext cx="680442" cy="30480"/>
          </a:xfrm>
          <a:prstGeom prst="roundRect">
            <a:avLst>
              <a:gd name="adj" fmla="val 111628"/>
            </a:avLst>
          </a:prstGeom>
          <a:solidFill>
            <a:srgbClr val="D8D4D4"/>
          </a:solidFill>
          <a:ln/>
        </p:spPr>
      </p:sp>
      <p:sp>
        <p:nvSpPr>
          <p:cNvPr id="11" name="Shape 8"/>
          <p:cNvSpPr/>
          <p:nvPr/>
        </p:nvSpPr>
        <p:spPr>
          <a:xfrm>
            <a:off x="6280190" y="3877985"/>
            <a:ext cx="510302" cy="510302"/>
          </a:xfrm>
          <a:prstGeom prst="roundRect">
            <a:avLst>
              <a:gd name="adj" fmla="val 6667"/>
            </a:avLst>
          </a:prstGeom>
          <a:solidFill>
            <a:srgbClr val="F9F7F7"/>
          </a:solidFill>
          <a:ln/>
        </p:spPr>
      </p:sp>
      <p:sp>
        <p:nvSpPr>
          <p:cNvPr id="12" name="Text 9"/>
          <p:cNvSpPr/>
          <p:nvPr/>
        </p:nvSpPr>
        <p:spPr>
          <a:xfrm>
            <a:off x="6365260" y="3920490"/>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2</a:t>
            </a:r>
            <a:endParaRPr lang="en-US" sz="2650" dirty="0"/>
          </a:p>
        </p:txBody>
      </p:sp>
      <p:sp>
        <p:nvSpPr>
          <p:cNvPr id="13" name="Text 10"/>
          <p:cNvSpPr/>
          <p:nvPr/>
        </p:nvSpPr>
        <p:spPr>
          <a:xfrm>
            <a:off x="7669411" y="384964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Yüksek Performans</a:t>
            </a:r>
            <a:endParaRPr lang="en-US" sz="2200" dirty="0"/>
          </a:p>
        </p:txBody>
      </p:sp>
      <p:sp>
        <p:nvSpPr>
          <p:cNvPr id="14" name="Text 11"/>
          <p:cNvSpPr/>
          <p:nvPr/>
        </p:nvSpPr>
        <p:spPr>
          <a:xfrm>
            <a:off x="7669411" y="4340066"/>
            <a:ext cx="6167199" cy="1088708"/>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CUDA, özellikle büyük veri setleri ile çalışırken yüksek performans sağlar ve modelin GPU üzerinde hızlandırılmasını sağlar.</a:t>
            </a:r>
            <a:endParaRPr lang="en-US" sz="1750" dirty="0"/>
          </a:p>
        </p:txBody>
      </p:sp>
      <p:sp>
        <p:nvSpPr>
          <p:cNvPr id="15" name="Shape 12"/>
          <p:cNvSpPr/>
          <p:nvPr/>
        </p:nvSpPr>
        <p:spPr>
          <a:xfrm>
            <a:off x="6760012" y="6377464"/>
            <a:ext cx="680442" cy="30480"/>
          </a:xfrm>
          <a:prstGeom prst="roundRect">
            <a:avLst>
              <a:gd name="adj" fmla="val 111628"/>
            </a:avLst>
          </a:prstGeom>
          <a:solidFill>
            <a:srgbClr val="D8D4D4"/>
          </a:solidFill>
          <a:ln/>
        </p:spPr>
      </p:sp>
      <p:sp>
        <p:nvSpPr>
          <p:cNvPr id="16" name="Shape 13"/>
          <p:cNvSpPr/>
          <p:nvPr/>
        </p:nvSpPr>
        <p:spPr>
          <a:xfrm>
            <a:off x="6280190" y="6137553"/>
            <a:ext cx="510302" cy="510302"/>
          </a:xfrm>
          <a:prstGeom prst="roundRect">
            <a:avLst>
              <a:gd name="adj" fmla="val 6667"/>
            </a:avLst>
          </a:prstGeom>
          <a:solidFill>
            <a:srgbClr val="F9F7F7"/>
          </a:solidFill>
          <a:ln/>
        </p:spPr>
      </p:sp>
      <p:sp>
        <p:nvSpPr>
          <p:cNvPr id="17" name="Text 14"/>
          <p:cNvSpPr/>
          <p:nvPr/>
        </p:nvSpPr>
        <p:spPr>
          <a:xfrm>
            <a:off x="6365260" y="6180058"/>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3</a:t>
            </a:r>
            <a:endParaRPr lang="en-US" sz="2650" dirty="0"/>
          </a:p>
        </p:txBody>
      </p:sp>
      <p:sp>
        <p:nvSpPr>
          <p:cNvPr id="18" name="Text 15"/>
          <p:cNvSpPr/>
          <p:nvPr/>
        </p:nvSpPr>
        <p:spPr>
          <a:xfrm>
            <a:off x="7669411" y="610921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Stabil Çalışma</a:t>
            </a:r>
            <a:endParaRPr lang="en-US" sz="2200" dirty="0"/>
          </a:p>
        </p:txBody>
      </p:sp>
      <p:sp>
        <p:nvSpPr>
          <p:cNvPr id="19" name="Text 16"/>
          <p:cNvSpPr/>
          <p:nvPr/>
        </p:nvSpPr>
        <p:spPr>
          <a:xfrm>
            <a:off x="7669411" y="6599634"/>
            <a:ext cx="6167199" cy="72580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Bu, modelin daha hızlı ve stabil çalışmasını sağlamak için önemlidir.</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251109"/>
            <a:ext cx="5670590"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Veri Seti Seçimi</a:t>
            </a:r>
            <a:endParaRPr lang="en-US" sz="4450" dirty="0"/>
          </a:p>
        </p:txBody>
      </p:sp>
      <p:sp>
        <p:nvSpPr>
          <p:cNvPr id="3" name="Text 1"/>
          <p:cNvSpPr/>
          <p:nvPr/>
        </p:nvSpPr>
        <p:spPr>
          <a:xfrm>
            <a:off x="1857256" y="2589371"/>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Kaliteli Veri</a:t>
            </a:r>
            <a:endParaRPr lang="en-US" sz="2200" dirty="0"/>
          </a:p>
        </p:txBody>
      </p:sp>
      <p:sp>
        <p:nvSpPr>
          <p:cNvPr id="4" name="Text 2"/>
          <p:cNvSpPr/>
          <p:nvPr/>
        </p:nvSpPr>
        <p:spPr>
          <a:xfrm>
            <a:off x="793790" y="3079790"/>
            <a:ext cx="3898702" cy="1088708"/>
          </a:xfrm>
          <a:prstGeom prst="rect">
            <a:avLst/>
          </a:prstGeom>
          <a:noFill/>
          <a:ln/>
        </p:spPr>
        <p:txBody>
          <a:bodyPr wrap="square" lIns="0" tIns="0" rIns="0" bIns="0" rtlCol="0" anchor="t"/>
          <a:lstStyle/>
          <a:p>
            <a:pPr algn="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Modelin doğruluğunu artırmak için kullanılan veri setinin kalitesi büyük bir öneme sahiptir.</a:t>
            </a:r>
            <a:endParaRPr lang="en-US" sz="1750" dirty="0"/>
          </a:p>
        </p:txBody>
      </p:sp>
      <p:pic>
        <p:nvPicPr>
          <p:cNvPr id="5" name="Image 0" descr="preencoded.png">    </p:cNvPr>
          <p:cNvPicPr>
            <a:picLocks noChangeAspect="1"/>
          </p:cNvPicPr>
          <p:nvPr/>
        </p:nvPicPr>
        <p:blipFill>
          <a:blip r:embed="rId1"/>
          <a:stretch>
            <a:fillRect/>
          </a:stretch>
        </p:blipFill>
        <p:spPr>
          <a:xfrm>
            <a:off x="5032653" y="2413516"/>
            <a:ext cx="4564975" cy="4564975"/>
          </a:xfrm>
          <a:prstGeom prst="rect">
            <a:avLst/>
          </a:prstGeom>
        </p:spPr>
      </p:pic>
      <p:sp>
        <p:nvSpPr>
          <p:cNvPr id="6" name="Text 3"/>
          <p:cNvSpPr/>
          <p:nvPr/>
        </p:nvSpPr>
        <p:spPr>
          <a:xfrm>
            <a:off x="6226731" y="3176588"/>
            <a:ext cx="339328" cy="424220"/>
          </a:xfrm>
          <a:prstGeom prst="rect">
            <a:avLst/>
          </a:prstGeom>
          <a:noFill/>
          <a:ln/>
        </p:spPr>
        <p:txBody>
          <a:bodyPr wrap="none" lIns="0" tIns="0" rIns="0" bIns="0" rtlCol="0" anchor="t"/>
          <a:lstStyle/>
          <a:p>
            <a:pPr indent="0" marL="0">
              <a:lnSpc>
                <a:spcPts val="4250"/>
              </a:lnSpc>
              <a:buNone/>
            </a:pPr>
            <a:r>
              <a:rPr lang="en-US" sz="2650" dirty="0">
                <a:solidFill>
                  <a:srgbClr val="504C49"/>
                </a:solidFill>
                <a:latin typeface="Platypi Medium" pitchFamily="34" charset="0"/>
                <a:ea typeface="Platypi Medium" pitchFamily="34" charset="-122"/>
                <a:cs typeface="Platypi Medium" pitchFamily="34" charset="-120"/>
              </a:rPr>
              <a:t>1</a:t>
            </a:r>
            <a:endParaRPr lang="en-US" sz="2650" dirty="0"/>
          </a:p>
        </p:txBody>
      </p:sp>
      <p:sp>
        <p:nvSpPr>
          <p:cNvPr id="7" name="Text 4"/>
          <p:cNvSpPr/>
          <p:nvPr/>
        </p:nvSpPr>
        <p:spPr>
          <a:xfrm>
            <a:off x="9937790" y="258937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Çeşitlilik</a:t>
            </a:r>
            <a:endParaRPr lang="en-US" sz="2200" dirty="0"/>
          </a:p>
        </p:txBody>
      </p:sp>
      <p:sp>
        <p:nvSpPr>
          <p:cNvPr id="8" name="Text 5"/>
          <p:cNvSpPr/>
          <p:nvPr/>
        </p:nvSpPr>
        <p:spPr>
          <a:xfrm>
            <a:off x="9937790" y="3079790"/>
            <a:ext cx="3898821" cy="1088708"/>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Çeşitli uçak ve drone görüntülerini içeren veri setleri modelin genelleme yeteneğini artırır.</a:t>
            </a:r>
            <a:endParaRPr lang="en-US" sz="1750" dirty="0"/>
          </a:p>
        </p:txBody>
      </p:sp>
      <p:pic>
        <p:nvPicPr>
          <p:cNvPr id="9" name="Image 1" descr="preencoded.png">    </p:cNvPr>
          <p:cNvPicPr>
            <a:picLocks noChangeAspect="1"/>
          </p:cNvPicPr>
          <p:nvPr/>
        </p:nvPicPr>
        <p:blipFill>
          <a:blip r:embed="rId2"/>
          <a:stretch>
            <a:fillRect/>
          </a:stretch>
        </p:blipFill>
        <p:spPr>
          <a:xfrm>
            <a:off x="5032653" y="2413516"/>
            <a:ext cx="4564975" cy="4564975"/>
          </a:xfrm>
          <a:prstGeom prst="rect">
            <a:avLst/>
          </a:prstGeom>
        </p:spPr>
      </p:pic>
      <p:sp>
        <p:nvSpPr>
          <p:cNvPr id="10" name="Text 6"/>
          <p:cNvSpPr/>
          <p:nvPr/>
        </p:nvSpPr>
        <p:spPr>
          <a:xfrm>
            <a:off x="8452604" y="3565088"/>
            <a:ext cx="339328" cy="424220"/>
          </a:xfrm>
          <a:prstGeom prst="rect">
            <a:avLst/>
          </a:prstGeom>
          <a:noFill/>
          <a:ln/>
        </p:spPr>
        <p:txBody>
          <a:bodyPr wrap="none" lIns="0" tIns="0" rIns="0" bIns="0" rtlCol="0" anchor="t"/>
          <a:lstStyle/>
          <a:p>
            <a:pPr indent="0" marL="0">
              <a:lnSpc>
                <a:spcPts val="4250"/>
              </a:lnSpc>
              <a:buNone/>
            </a:pPr>
            <a:r>
              <a:rPr lang="en-US" sz="2650" dirty="0">
                <a:solidFill>
                  <a:srgbClr val="504C49"/>
                </a:solidFill>
                <a:latin typeface="Platypi Medium" pitchFamily="34" charset="0"/>
                <a:ea typeface="Platypi Medium" pitchFamily="34" charset="-122"/>
                <a:cs typeface="Platypi Medium" pitchFamily="34" charset="-120"/>
              </a:rPr>
              <a:t>2</a:t>
            </a:r>
            <a:endParaRPr lang="en-US" sz="2650" dirty="0"/>
          </a:p>
        </p:txBody>
      </p:sp>
      <p:sp>
        <p:nvSpPr>
          <p:cNvPr id="11" name="Text 7"/>
          <p:cNvSpPr/>
          <p:nvPr/>
        </p:nvSpPr>
        <p:spPr>
          <a:xfrm>
            <a:off x="9937790" y="522339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Doğru Etiketleme</a:t>
            </a:r>
            <a:endParaRPr lang="en-US" sz="2200" dirty="0"/>
          </a:p>
        </p:txBody>
      </p:sp>
      <p:sp>
        <p:nvSpPr>
          <p:cNvPr id="12" name="Text 8"/>
          <p:cNvSpPr/>
          <p:nvPr/>
        </p:nvSpPr>
        <p:spPr>
          <a:xfrm>
            <a:off x="9937790" y="5713809"/>
            <a:ext cx="3898821" cy="72580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Profesyonel şekilde etiketlenmiş veri setleri, modelin doğruluğunu artırır.</a:t>
            </a:r>
            <a:endParaRPr lang="en-US" sz="1750" dirty="0"/>
          </a:p>
        </p:txBody>
      </p:sp>
      <p:pic>
        <p:nvPicPr>
          <p:cNvPr id="13" name="Image 2" descr="preencoded.png">    </p:cNvPr>
          <p:cNvPicPr>
            <a:picLocks noChangeAspect="1"/>
          </p:cNvPicPr>
          <p:nvPr/>
        </p:nvPicPr>
        <p:blipFill>
          <a:blip r:embed="rId3"/>
          <a:stretch>
            <a:fillRect/>
          </a:stretch>
        </p:blipFill>
        <p:spPr>
          <a:xfrm>
            <a:off x="5032653" y="2413516"/>
            <a:ext cx="4564975" cy="4564975"/>
          </a:xfrm>
          <a:prstGeom prst="rect">
            <a:avLst/>
          </a:prstGeom>
        </p:spPr>
      </p:pic>
      <p:sp>
        <p:nvSpPr>
          <p:cNvPr id="14" name="Text 9"/>
          <p:cNvSpPr/>
          <p:nvPr/>
        </p:nvSpPr>
        <p:spPr>
          <a:xfrm>
            <a:off x="8064103" y="5790962"/>
            <a:ext cx="339328" cy="424220"/>
          </a:xfrm>
          <a:prstGeom prst="rect">
            <a:avLst/>
          </a:prstGeom>
          <a:noFill/>
          <a:ln/>
        </p:spPr>
        <p:txBody>
          <a:bodyPr wrap="none" lIns="0" tIns="0" rIns="0" bIns="0" rtlCol="0" anchor="t"/>
          <a:lstStyle/>
          <a:p>
            <a:pPr indent="0" marL="0">
              <a:lnSpc>
                <a:spcPts val="4250"/>
              </a:lnSpc>
              <a:buNone/>
            </a:pPr>
            <a:r>
              <a:rPr lang="en-US" sz="2650" dirty="0">
                <a:solidFill>
                  <a:srgbClr val="504C49"/>
                </a:solidFill>
                <a:latin typeface="Platypi Medium" pitchFamily="34" charset="0"/>
                <a:ea typeface="Platypi Medium" pitchFamily="34" charset="-122"/>
                <a:cs typeface="Platypi Medium" pitchFamily="34" charset="-120"/>
              </a:rPr>
              <a:t>3</a:t>
            </a:r>
            <a:endParaRPr lang="en-US" sz="2650" dirty="0"/>
          </a:p>
        </p:txBody>
      </p:sp>
      <p:sp>
        <p:nvSpPr>
          <p:cNvPr id="15" name="Text 10"/>
          <p:cNvSpPr/>
          <p:nvPr/>
        </p:nvSpPr>
        <p:spPr>
          <a:xfrm>
            <a:off x="1857256" y="4860488"/>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Kapsamlı İçerik</a:t>
            </a:r>
            <a:endParaRPr lang="en-US" sz="2200" dirty="0"/>
          </a:p>
        </p:txBody>
      </p:sp>
      <p:sp>
        <p:nvSpPr>
          <p:cNvPr id="16" name="Text 11"/>
          <p:cNvSpPr/>
          <p:nvPr/>
        </p:nvSpPr>
        <p:spPr>
          <a:xfrm>
            <a:off x="793790" y="5350907"/>
            <a:ext cx="3898702" cy="1451610"/>
          </a:xfrm>
          <a:prstGeom prst="rect">
            <a:avLst/>
          </a:prstGeom>
          <a:noFill/>
          <a:ln/>
        </p:spPr>
        <p:txBody>
          <a:bodyPr wrap="square" lIns="0" tIns="0" rIns="0" bIns="0" rtlCol="0" anchor="t"/>
          <a:lstStyle/>
          <a:p>
            <a:pPr algn="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Farklı açılardan ve koşullardan çekilmiş görüntüler içeren veri setleri daha sağlam modeller oluşturmanızı sağlar.</a:t>
            </a:r>
            <a:endParaRPr lang="en-US" sz="1750" dirty="0"/>
          </a:p>
        </p:txBody>
      </p:sp>
      <p:pic>
        <p:nvPicPr>
          <p:cNvPr id="17" name="Image 3" descr="preencoded.png">    </p:cNvPr>
          <p:cNvPicPr>
            <a:picLocks noChangeAspect="1"/>
          </p:cNvPicPr>
          <p:nvPr/>
        </p:nvPicPr>
        <p:blipFill>
          <a:blip r:embed="rId4"/>
          <a:stretch>
            <a:fillRect/>
          </a:stretch>
        </p:blipFill>
        <p:spPr>
          <a:xfrm>
            <a:off x="5032653" y="2413516"/>
            <a:ext cx="4564975" cy="4564975"/>
          </a:xfrm>
          <a:prstGeom prst="rect">
            <a:avLst/>
          </a:prstGeom>
        </p:spPr>
      </p:pic>
      <p:sp>
        <p:nvSpPr>
          <p:cNvPr id="18" name="Text 12"/>
          <p:cNvSpPr/>
          <p:nvPr/>
        </p:nvSpPr>
        <p:spPr>
          <a:xfrm>
            <a:off x="5838230" y="5402461"/>
            <a:ext cx="339328" cy="424220"/>
          </a:xfrm>
          <a:prstGeom prst="rect">
            <a:avLst/>
          </a:prstGeom>
          <a:noFill/>
          <a:ln/>
        </p:spPr>
        <p:txBody>
          <a:bodyPr wrap="none" lIns="0" tIns="0" rIns="0" bIns="0" rtlCol="0" anchor="t"/>
          <a:lstStyle/>
          <a:p>
            <a:pPr indent="0" marL="0">
              <a:lnSpc>
                <a:spcPts val="4250"/>
              </a:lnSpc>
              <a:buNone/>
            </a:pPr>
            <a:r>
              <a:rPr lang="en-US" sz="2650" dirty="0">
                <a:solidFill>
                  <a:srgbClr val="504C49"/>
                </a:solidFill>
                <a:latin typeface="Platypi Medium" pitchFamily="34" charset="0"/>
                <a:ea typeface="Platypi Medium" pitchFamily="34" charset="-122"/>
                <a:cs typeface="Platypi Medium" pitchFamily="34" charset="-120"/>
              </a:rPr>
              <a:t>4</a:t>
            </a:r>
            <a:endParaRPr lang="en-US" sz="2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076"/>
          </a:xfrm>
          <a:prstGeom prst="rect">
            <a:avLst/>
          </a:prstGeom>
        </p:spPr>
      </p:pic>
      <p:sp>
        <p:nvSpPr>
          <p:cNvPr id="3" name="Text 0"/>
          <p:cNvSpPr/>
          <p:nvPr/>
        </p:nvSpPr>
        <p:spPr>
          <a:xfrm>
            <a:off x="686753" y="539591"/>
            <a:ext cx="5162193" cy="613172"/>
          </a:xfrm>
          <a:prstGeom prst="rect">
            <a:avLst/>
          </a:prstGeom>
          <a:noFill/>
          <a:ln/>
        </p:spPr>
        <p:txBody>
          <a:bodyPr wrap="none" lIns="0" tIns="0" rIns="0" bIns="0" rtlCol="0" anchor="t"/>
          <a:lstStyle/>
          <a:p>
            <a:pPr indent="0" marL="0">
              <a:lnSpc>
                <a:spcPts val="4800"/>
              </a:lnSpc>
              <a:buNone/>
            </a:pPr>
            <a:r>
              <a:rPr lang="en-US" sz="3850" dirty="0">
                <a:solidFill>
                  <a:srgbClr val="201B18"/>
                </a:solidFill>
                <a:latin typeface="Platypi Medium" pitchFamily="34" charset="0"/>
                <a:ea typeface="Platypi Medium" pitchFamily="34" charset="-122"/>
                <a:cs typeface="Platypi Medium" pitchFamily="34" charset="-120"/>
              </a:rPr>
              <a:t>Open Images Dataset</a:t>
            </a:r>
            <a:endParaRPr lang="en-US" sz="3850" dirty="0"/>
          </a:p>
        </p:txBody>
      </p:sp>
      <p:sp>
        <p:nvSpPr>
          <p:cNvPr id="4" name="Text 1"/>
          <p:cNvSpPr/>
          <p:nvPr/>
        </p:nvSpPr>
        <p:spPr>
          <a:xfrm>
            <a:off x="686753" y="1545193"/>
            <a:ext cx="3738086" cy="647462"/>
          </a:xfrm>
          <a:prstGeom prst="rect">
            <a:avLst/>
          </a:prstGeom>
          <a:noFill/>
          <a:ln/>
        </p:spPr>
        <p:txBody>
          <a:bodyPr wrap="none" lIns="0" tIns="0" rIns="0" bIns="0" rtlCol="0" anchor="t"/>
          <a:lstStyle/>
          <a:p>
            <a:pPr algn="ctr" indent="0" marL="0">
              <a:lnSpc>
                <a:spcPts val="5050"/>
              </a:lnSpc>
              <a:buNone/>
            </a:pPr>
            <a:r>
              <a:rPr lang="en-US" sz="5050" dirty="0">
                <a:solidFill>
                  <a:srgbClr val="504C49"/>
                </a:solidFill>
                <a:latin typeface="Platypi Medium" pitchFamily="34" charset="0"/>
                <a:ea typeface="Platypi Medium" pitchFamily="34" charset="-122"/>
                <a:cs typeface="Platypi Medium" pitchFamily="34" charset="-120"/>
              </a:rPr>
              <a:t>9M</a:t>
            </a:r>
            <a:endParaRPr lang="en-US" sz="5050" dirty="0"/>
          </a:p>
        </p:txBody>
      </p:sp>
      <p:sp>
        <p:nvSpPr>
          <p:cNvPr id="5" name="Text 2"/>
          <p:cNvSpPr/>
          <p:nvPr/>
        </p:nvSpPr>
        <p:spPr>
          <a:xfrm>
            <a:off x="1329452" y="2437924"/>
            <a:ext cx="2452688" cy="306586"/>
          </a:xfrm>
          <a:prstGeom prst="rect">
            <a:avLst/>
          </a:prstGeom>
          <a:noFill/>
          <a:ln/>
        </p:spPr>
        <p:txBody>
          <a:bodyPr wrap="none" lIns="0" tIns="0" rIns="0" bIns="0" rtlCol="0" anchor="t"/>
          <a:lstStyle/>
          <a:p>
            <a:pPr algn="ctr"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Görsel</a:t>
            </a:r>
            <a:endParaRPr lang="en-US" sz="1900" dirty="0"/>
          </a:p>
        </p:txBody>
      </p:sp>
      <p:sp>
        <p:nvSpPr>
          <p:cNvPr id="6" name="Text 3"/>
          <p:cNvSpPr/>
          <p:nvPr/>
        </p:nvSpPr>
        <p:spPr>
          <a:xfrm>
            <a:off x="686753" y="2862143"/>
            <a:ext cx="3738086" cy="1255395"/>
          </a:xfrm>
          <a:prstGeom prst="rect">
            <a:avLst/>
          </a:prstGeom>
          <a:noFill/>
          <a:ln/>
        </p:spPr>
        <p:txBody>
          <a:bodyPr wrap="square" lIns="0" tIns="0" rIns="0" bIns="0" rtlCol="0" anchor="t"/>
          <a:lstStyle/>
          <a:p>
            <a:pPr algn="ctr"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Open Images Dataset gibi büyük ve çeşitlendirilmiş veri setleri, modelinizi eğitmek için iyi bir seçim olabilir. Open Images Dataset, 9 milyon görsel içerir.</a:t>
            </a:r>
            <a:endParaRPr lang="en-US" sz="1500" dirty="0"/>
          </a:p>
        </p:txBody>
      </p:sp>
      <p:sp>
        <p:nvSpPr>
          <p:cNvPr id="7" name="Text 4"/>
          <p:cNvSpPr/>
          <p:nvPr/>
        </p:nvSpPr>
        <p:spPr>
          <a:xfrm>
            <a:off x="4719161" y="1545193"/>
            <a:ext cx="3738086" cy="647462"/>
          </a:xfrm>
          <a:prstGeom prst="rect">
            <a:avLst/>
          </a:prstGeom>
          <a:noFill/>
          <a:ln/>
        </p:spPr>
        <p:txBody>
          <a:bodyPr wrap="none" lIns="0" tIns="0" rIns="0" bIns="0" rtlCol="0" anchor="t"/>
          <a:lstStyle/>
          <a:p>
            <a:pPr algn="ctr" indent="0" marL="0">
              <a:lnSpc>
                <a:spcPts val="5050"/>
              </a:lnSpc>
              <a:buNone/>
            </a:pPr>
            <a:r>
              <a:rPr lang="en-US" sz="5050" dirty="0">
                <a:solidFill>
                  <a:srgbClr val="504C49"/>
                </a:solidFill>
                <a:latin typeface="Platypi Medium" pitchFamily="34" charset="0"/>
                <a:ea typeface="Platypi Medium" pitchFamily="34" charset="-122"/>
                <a:cs typeface="Platypi Medium" pitchFamily="34" charset="-120"/>
              </a:rPr>
              <a:t>600</a:t>
            </a:r>
            <a:endParaRPr lang="en-US" sz="5050" dirty="0"/>
          </a:p>
        </p:txBody>
      </p:sp>
      <p:sp>
        <p:nvSpPr>
          <p:cNvPr id="8" name="Text 5"/>
          <p:cNvSpPr/>
          <p:nvPr/>
        </p:nvSpPr>
        <p:spPr>
          <a:xfrm>
            <a:off x="5361861" y="2437924"/>
            <a:ext cx="2452688" cy="306586"/>
          </a:xfrm>
          <a:prstGeom prst="rect">
            <a:avLst/>
          </a:prstGeom>
          <a:noFill/>
          <a:ln/>
        </p:spPr>
        <p:txBody>
          <a:bodyPr wrap="none" lIns="0" tIns="0" rIns="0" bIns="0" rtlCol="0" anchor="t"/>
          <a:lstStyle/>
          <a:p>
            <a:pPr algn="ctr"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Nesne Sınıfı</a:t>
            </a:r>
            <a:endParaRPr lang="en-US" sz="1900" dirty="0"/>
          </a:p>
        </p:txBody>
      </p:sp>
      <p:sp>
        <p:nvSpPr>
          <p:cNvPr id="9" name="Text 6"/>
          <p:cNvSpPr/>
          <p:nvPr/>
        </p:nvSpPr>
        <p:spPr>
          <a:xfrm>
            <a:off x="4719161" y="2862143"/>
            <a:ext cx="3738086" cy="627698"/>
          </a:xfrm>
          <a:prstGeom prst="rect">
            <a:avLst/>
          </a:prstGeom>
          <a:noFill/>
          <a:ln/>
        </p:spPr>
        <p:txBody>
          <a:bodyPr wrap="square" lIns="0" tIns="0" rIns="0" bIns="0" rtlCol="0" anchor="t"/>
          <a:lstStyle/>
          <a:p>
            <a:pPr algn="ctr"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Bu kapsamlı veri seti 600 farklı nesne sınıfı içermektedir.</a:t>
            </a:r>
            <a:endParaRPr lang="en-US" sz="1500" dirty="0"/>
          </a:p>
        </p:txBody>
      </p:sp>
      <p:sp>
        <p:nvSpPr>
          <p:cNvPr id="10" name="Text 7"/>
          <p:cNvSpPr/>
          <p:nvPr/>
        </p:nvSpPr>
        <p:spPr>
          <a:xfrm>
            <a:off x="2702957" y="4804291"/>
            <a:ext cx="3738086" cy="647462"/>
          </a:xfrm>
          <a:prstGeom prst="rect">
            <a:avLst/>
          </a:prstGeom>
          <a:noFill/>
          <a:ln/>
        </p:spPr>
        <p:txBody>
          <a:bodyPr wrap="none" lIns="0" tIns="0" rIns="0" bIns="0" rtlCol="0" anchor="t"/>
          <a:lstStyle/>
          <a:p>
            <a:pPr algn="ctr" indent="0" marL="0">
              <a:lnSpc>
                <a:spcPts val="5050"/>
              </a:lnSpc>
              <a:buNone/>
            </a:pPr>
            <a:r>
              <a:rPr lang="en-US" sz="5050" dirty="0">
                <a:solidFill>
                  <a:srgbClr val="504C49"/>
                </a:solidFill>
                <a:latin typeface="Platypi Medium" pitchFamily="34" charset="0"/>
                <a:ea typeface="Platypi Medium" pitchFamily="34" charset="-122"/>
                <a:cs typeface="Platypi Medium" pitchFamily="34" charset="-120"/>
              </a:rPr>
              <a:t>14.6M</a:t>
            </a:r>
            <a:endParaRPr lang="en-US" sz="5050" dirty="0"/>
          </a:p>
        </p:txBody>
      </p:sp>
      <p:sp>
        <p:nvSpPr>
          <p:cNvPr id="11" name="Text 8"/>
          <p:cNvSpPr/>
          <p:nvPr/>
        </p:nvSpPr>
        <p:spPr>
          <a:xfrm>
            <a:off x="3345656" y="5697022"/>
            <a:ext cx="2452688" cy="306586"/>
          </a:xfrm>
          <a:prstGeom prst="rect">
            <a:avLst/>
          </a:prstGeom>
          <a:noFill/>
          <a:ln/>
        </p:spPr>
        <p:txBody>
          <a:bodyPr wrap="none" lIns="0" tIns="0" rIns="0" bIns="0" rtlCol="0" anchor="t"/>
          <a:lstStyle/>
          <a:p>
            <a:pPr algn="ctr"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Sınırlayıcı Kutu</a:t>
            </a:r>
            <a:endParaRPr lang="en-US" sz="1900" dirty="0"/>
          </a:p>
        </p:txBody>
      </p:sp>
      <p:sp>
        <p:nvSpPr>
          <p:cNvPr id="12" name="Text 9"/>
          <p:cNvSpPr/>
          <p:nvPr/>
        </p:nvSpPr>
        <p:spPr>
          <a:xfrm>
            <a:off x="2702957" y="6121241"/>
            <a:ext cx="3738086" cy="1569244"/>
          </a:xfrm>
          <a:prstGeom prst="rect">
            <a:avLst/>
          </a:prstGeom>
          <a:noFill/>
          <a:ln/>
        </p:spPr>
        <p:txBody>
          <a:bodyPr wrap="square" lIns="0" tIns="0" rIns="0" bIns="0" rtlCol="0" anchor="t"/>
          <a:lstStyle/>
          <a:p>
            <a:pPr algn="ctr"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Veri seti 14.6 milyon sınırlayıcı kutu içerir. Bu veri seti, nesnelerin profesyonel yorumcular tarafından etiketlenmiş olması sayesinde son derece güvenilirdir ve karmaşık sahneler sunar.</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25</Slides>
  <Notes>25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2025-03-11T00:12:27Z</dcterms:created>
  <dcterms:modified xsi:type="dcterms:W3CDTF">2025-03-11T00:12:27Z</dcterms:modified>
</cp:coreProperties>
</file>